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256" r:id="rId2"/>
    <p:sldId id="348" r:id="rId3"/>
    <p:sldId id="362" r:id="rId4"/>
    <p:sldId id="363" r:id="rId5"/>
    <p:sldId id="364" r:id="rId6"/>
    <p:sldId id="365" r:id="rId7"/>
    <p:sldId id="336" r:id="rId8"/>
    <p:sldId id="347" r:id="rId9"/>
    <p:sldId id="353" r:id="rId10"/>
    <p:sldId id="354" r:id="rId11"/>
    <p:sldId id="358" r:id="rId12"/>
    <p:sldId id="355" r:id="rId13"/>
    <p:sldId id="325" r:id="rId14"/>
    <p:sldId id="350" r:id="rId15"/>
    <p:sldId id="366" r:id="rId16"/>
    <p:sldId id="293" r:id="rId17"/>
    <p:sldId id="338" r:id="rId18"/>
    <p:sldId id="368" r:id="rId19"/>
    <p:sldId id="367" r:id="rId20"/>
    <p:sldId id="339" r:id="rId21"/>
    <p:sldId id="340" r:id="rId22"/>
    <p:sldId id="311" r:id="rId23"/>
    <p:sldId id="333" r:id="rId24"/>
    <p:sldId id="334" r:id="rId25"/>
    <p:sldId id="359" r:id="rId26"/>
    <p:sldId id="369" r:id="rId27"/>
    <p:sldId id="271" r:id="rId28"/>
    <p:sldId id="295" r:id="rId29"/>
    <p:sldId id="257" r:id="rId30"/>
    <p:sldId id="259" r:id="rId31"/>
    <p:sldId id="266" r:id="rId32"/>
    <p:sldId id="370" r:id="rId33"/>
    <p:sldId id="296" r:id="rId34"/>
    <p:sldId id="297" r:id="rId35"/>
    <p:sldId id="299" r:id="rId36"/>
    <p:sldId id="315" r:id="rId37"/>
    <p:sldId id="298" r:id="rId38"/>
    <p:sldId id="308" r:id="rId39"/>
    <p:sldId id="371" r:id="rId40"/>
    <p:sldId id="269" r:id="rId41"/>
    <p:sldId id="270" r:id="rId42"/>
    <p:sldId id="273" r:id="rId43"/>
    <p:sldId id="351" r:id="rId44"/>
    <p:sldId id="352" r:id="rId45"/>
    <p:sldId id="342" r:id="rId46"/>
    <p:sldId id="280" r:id="rId47"/>
    <p:sldId id="332" r:id="rId48"/>
    <p:sldId id="344" r:id="rId49"/>
    <p:sldId id="345" r:id="rId50"/>
    <p:sldId id="346" r:id="rId51"/>
    <p:sldId id="291" r:id="rId52"/>
    <p:sldId id="282" r:id="rId53"/>
    <p:sldId id="356" r:id="rId54"/>
    <p:sldId id="292" r:id="rId55"/>
    <p:sldId id="320" r:id="rId56"/>
    <p:sldId id="300" r:id="rId57"/>
    <p:sldId id="310" r:id="rId58"/>
    <p:sldId id="319" r:id="rId59"/>
    <p:sldId id="285" r:id="rId60"/>
    <p:sldId id="286" r:id="rId61"/>
    <p:sldId id="287" r:id="rId62"/>
    <p:sldId id="373" r:id="rId63"/>
    <p:sldId id="301" r:id="rId64"/>
    <p:sldId id="302" r:id="rId65"/>
    <p:sldId id="323" r:id="rId66"/>
    <p:sldId id="372" r:id="rId67"/>
    <p:sldId id="305" r:id="rId68"/>
    <p:sldId id="309" r:id="rId69"/>
    <p:sldId id="324" r:id="rId70"/>
    <p:sldId id="303" r:id="rId71"/>
    <p:sldId id="307" r:id="rId72"/>
    <p:sldId id="326" r:id="rId73"/>
    <p:sldId id="327" r:id="rId74"/>
    <p:sldId id="328" r:id="rId75"/>
    <p:sldId id="329" r:id="rId76"/>
    <p:sldId id="330" r:id="rId77"/>
    <p:sldId id="331" r:id="rId78"/>
    <p:sldId id="357" r:id="rId7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5" autoAdjust="0"/>
    <p:restoredTop sz="94718"/>
  </p:normalViewPr>
  <p:slideViewPr>
    <p:cSldViewPr>
      <p:cViewPr varScale="1">
        <p:scale>
          <a:sx n="84" d="100"/>
          <a:sy n="84" d="100"/>
        </p:scale>
        <p:origin x="194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EE92EB0-4F91-4B91-88CD-1F77E4940169}" type="datetimeFigureOut">
              <a:rPr lang="en-US"/>
              <a:pPr>
                <a:defRPr/>
              </a:pPr>
              <a:t>1/15/19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15E00AE-AE12-4C52-9119-8FB092FB1D07}" type="slidenum">
              <a:rPr lang="en-US"/>
              <a:pPr>
                <a:defRPr/>
              </a:pPr>
              <a:t>‹#›</a:t>
            </a:fld>
            <a:endParaRPr lang="en-US"/>
          </a:p>
        </p:txBody>
      </p:sp>
    </p:spTree>
    <p:extLst>
      <p:ext uri="{BB962C8B-B14F-4D97-AF65-F5344CB8AC3E}">
        <p14:creationId xmlns:p14="http://schemas.microsoft.com/office/powerpoint/2010/main" val="27155088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4D56AB-7B0B-420E-B9DC-80C6548D12CC}" type="slidenum">
              <a:rPr lang="en-US" smtClean="0"/>
              <a:pPr/>
              <a:t>1</a:t>
            </a:fld>
            <a:endParaRPr lang="en-US"/>
          </a:p>
        </p:txBody>
      </p:sp>
    </p:spTree>
    <p:extLst>
      <p:ext uri="{BB962C8B-B14F-4D97-AF65-F5344CB8AC3E}">
        <p14:creationId xmlns:p14="http://schemas.microsoft.com/office/powerpoint/2010/main" val="5930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5F18DB-383E-4EC6-B9B8-BD16F80D6DD3}" type="slidenum">
              <a:rPr lang="en-US" smtClean="0"/>
              <a:pPr/>
              <a:t>10</a:t>
            </a:fld>
            <a:endParaRPr lang="en-US"/>
          </a:p>
        </p:txBody>
      </p:sp>
    </p:spTree>
    <p:extLst>
      <p:ext uri="{BB962C8B-B14F-4D97-AF65-F5344CB8AC3E}">
        <p14:creationId xmlns:p14="http://schemas.microsoft.com/office/powerpoint/2010/main" val="2246079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5F18DB-383E-4EC6-B9B8-BD16F80D6DD3}" type="slidenum">
              <a:rPr lang="en-US" smtClean="0"/>
              <a:pPr/>
              <a:t>11</a:t>
            </a:fld>
            <a:endParaRPr lang="en-US"/>
          </a:p>
        </p:txBody>
      </p:sp>
    </p:spTree>
    <p:extLst>
      <p:ext uri="{BB962C8B-B14F-4D97-AF65-F5344CB8AC3E}">
        <p14:creationId xmlns:p14="http://schemas.microsoft.com/office/powerpoint/2010/main" val="2246079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5F18DB-383E-4EC6-B9B8-BD16F80D6DD3}" type="slidenum">
              <a:rPr lang="en-US" smtClean="0"/>
              <a:pPr/>
              <a:t>12</a:t>
            </a:fld>
            <a:endParaRPr lang="en-US"/>
          </a:p>
        </p:txBody>
      </p:sp>
    </p:spTree>
    <p:extLst>
      <p:ext uri="{BB962C8B-B14F-4D97-AF65-F5344CB8AC3E}">
        <p14:creationId xmlns:p14="http://schemas.microsoft.com/office/powerpoint/2010/main" val="3151988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5F18DB-383E-4EC6-B9B8-BD16F80D6DD3}" type="slidenum">
              <a:rPr lang="en-US" smtClean="0"/>
              <a:pPr/>
              <a:t>13</a:t>
            </a:fld>
            <a:endParaRPr lang="en-US"/>
          </a:p>
        </p:txBody>
      </p:sp>
    </p:spTree>
    <p:extLst>
      <p:ext uri="{BB962C8B-B14F-4D97-AF65-F5344CB8AC3E}">
        <p14:creationId xmlns:p14="http://schemas.microsoft.com/office/powerpoint/2010/main" val="372374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5F18DB-383E-4EC6-B9B8-BD16F80D6DD3}" type="slidenum">
              <a:rPr lang="en-US" smtClean="0"/>
              <a:pPr/>
              <a:t>14</a:t>
            </a:fld>
            <a:endParaRPr lang="en-US"/>
          </a:p>
        </p:txBody>
      </p:sp>
    </p:spTree>
    <p:extLst>
      <p:ext uri="{BB962C8B-B14F-4D97-AF65-F5344CB8AC3E}">
        <p14:creationId xmlns:p14="http://schemas.microsoft.com/office/powerpoint/2010/main" val="161286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5F18DB-383E-4EC6-B9B8-BD16F80D6DD3}" type="slidenum">
              <a:rPr lang="en-US" smtClean="0"/>
              <a:pPr/>
              <a:t>15</a:t>
            </a:fld>
            <a:endParaRPr lang="en-US"/>
          </a:p>
        </p:txBody>
      </p:sp>
    </p:spTree>
    <p:extLst>
      <p:ext uri="{BB962C8B-B14F-4D97-AF65-F5344CB8AC3E}">
        <p14:creationId xmlns:p14="http://schemas.microsoft.com/office/powerpoint/2010/main" val="661624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B1C590-AF48-4D35-97BE-A214A52FB80B}" type="slidenum">
              <a:rPr lang="en-US" smtClean="0"/>
              <a:pPr/>
              <a:t>16</a:t>
            </a:fld>
            <a:endParaRPr lang="en-US"/>
          </a:p>
        </p:txBody>
      </p:sp>
    </p:spTree>
    <p:extLst>
      <p:ext uri="{BB962C8B-B14F-4D97-AF65-F5344CB8AC3E}">
        <p14:creationId xmlns:p14="http://schemas.microsoft.com/office/powerpoint/2010/main" val="3627320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B1C590-AF48-4D35-97BE-A214A52FB80B}" type="slidenum">
              <a:rPr lang="en-US" smtClean="0"/>
              <a:pPr/>
              <a:t>17</a:t>
            </a:fld>
            <a:endParaRPr lang="en-US"/>
          </a:p>
        </p:txBody>
      </p:sp>
    </p:spTree>
    <p:extLst>
      <p:ext uri="{BB962C8B-B14F-4D97-AF65-F5344CB8AC3E}">
        <p14:creationId xmlns:p14="http://schemas.microsoft.com/office/powerpoint/2010/main" val="312823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B1C590-AF48-4D35-97BE-A214A52FB80B}" type="slidenum">
              <a:rPr lang="en-US" smtClean="0"/>
              <a:pPr/>
              <a:t>18</a:t>
            </a:fld>
            <a:endParaRPr lang="en-US"/>
          </a:p>
        </p:txBody>
      </p:sp>
    </p:spTree>
    <p:extLst>
      <p:ext uri="{BB962C8B-B14F-4D97-AF65-F5344CB8AC3E}">
        <p14:creationId xmlns:p14="http://schemas.microsoft.com/office/powerpoint/2010/main" val="1986747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B1C590-AF48-4D35-97BE-A214A52FB80B}" type="slidenum">
              <a:rPr lang="en-US" smtClean="0"/>
              <a:pPr/>
              <a:t>19</a:t>
            </a:fld>
            <a:endParaRPr lang="en-US"/>
          </a:p>
        </p:txBody>
      </p:sp>
    </p:spTree>
    <p:extLst>
      <p:ext uri="{BB962C8B-B14F-4D97-AF65-F5344CB8AC3E}">
        <p14:creationId xmlns:p14="http://schemas.microsoft.com/office/powerpoint/2010/main" val="382064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5F18DB-383E-4EC6-B9B8-BD16F80D6DD3}" type="slidenum">
              <a:rPr lang="en-US" smtClean="0"/>
              <a:pPr/>
              <a:t>2</a:t>
            </a:fld>
            <a:endParaRPr lang="en-US"/>
          </a:p>
        </p:txBody>
      </p:sp>
    </p:spTree>
    <p:extLst>
      <p:ext uri="{BB962C8B-B14F-4D97-AF65-F5344CB8AC3E}">
        <p14:creationId xmlns:p14="http://schemas.microsoft.com/office/powerpoint/2010/main" val="225142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B1C590-AF48-4D35-97BE-A214A52FB80B}" type="slidenum">
              <a:rPr lang="en-US" smtClean="0"/>
              <a:pPr/>
              <a:t>20</a:t>
            </a:fld>
            <a:endParaRPr lang="en-US"/>
          </a:p>
        </p:txBody>
      </p:sp>
    </p:spTree>
    <p:extLst>
      <p:ext uri="{BB962C8B-B14F-4D97-AF65-F5344CB8AC3E}">
        <p14:creationId xmlns:p14="http://schemas.microsoft.com/office/powerpoint/2010/main" val="2068338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25033B-65D3-4909-9166-5D568EEE4108}" type="slidenum">
              <a:rPr lang="en-US" smtClean="0"/>
              <a:pPr/>
              <a:t>27</a:t>
            </a:fld>
            <a:endParaRPr lang="en-US"/>
          </a:p>
        </p:txBody>
      </p:sp>
    </p:spTree>
    <p:extLst>
      <p:ext uri="{BB962C8B-B14F-4D97-AF65-F5344CB8AC3E}">
        <p14:creationId xmlns:p14="http://schemas.microsoft.com/office/powerpoint/2010/main" val="362623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3A7032-C04C-4279-8026-095D22153F3C}" type="slidenum">
              <a:rPr lang="en-US" smtClean="0"/>
              <a:pPr/>
              <a:t>28</a:t>
            </a:fld>
            <a:endParaRPr lang="en-US"/>
          </a:p>
        </p:txBody>
      </p:sp>
    </p:spTree>
    <p:extLst>
      <p:ext uri="{BB962C8B-B14F-4D97-AF65-F5344CB8AC3E}">
        <p14:creationId xmlns:p14="http://schemas.microsoft.com/office/powerpoint/2010/main" val="4081969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411E64-D245-4D42-857F-84F31B6B19D4}" type="slidenum">
              <a:rPr lang="en-US" smtClean="0"/>
              <a:pPr/>
              <a:t>29</a:t>
            </a:fld>
            <a:endParaRPr lang="en-US"/>
          </a:p>
        </p:txBody>
      </p:sp>
    </p:spTree>
    <p:extLst>
      <p:ext uri="{BB962C8B-B14F-4D97-AF65-F5344CB8AC3E}">
        <p14:creationId xmlns:p14="http://schemas.microsoft.com/office/powerpoint/2010/main" val="759668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FE8339-20B7-4486-AC4C-62118CF569AB}" type="slidenum">
              <a:rPr lang="en-US" smtClean="0"/>
              <a:pPr/>
              <a:t>30</a:t>
            </a:fld>
            <a:endParaRPr lang="en-US"/>
          </a:p>
        </p:txBody>
      </p:sp>
    </p:spTree>
    <p:extLst>
      <p:ext uri="{BB962C8B-B14F-4D97-AF65-F5344CB8AC3E}">
        <p14:creationId xmlns:p14="http://schemas.microsoft.com/office/powerpoint/2010/main" val="859474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EEE437-3CA7-4764-84BB-E1D0487D7999}" type="slidenum">
              <a:rPr lang="en-US" smtClean="0"/>
              <a:pPr/>
              <a:t>31</a:t>
            </a:fld>
            <a:endParaRPr lang="en-US"/>
          </a:p>
        </p:txBody>
      </p:sp>
    </p:spTree>
    <p:extLst>
      <p:ext uri="{BB962C8B-B14F-4D97-AF65-F5344CB8AC3E}">
        <p14:creationId xmlns:p14="http://schemas.microsoft.com/office/powerpoint/2010/main" val="3645067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EEE437-3CA7-4764-84BB-E1D0487D7999}" type="slidenum">
              <a:rPr lang="en-US" smtClean="0"/>
              <a:pPr/>
              <a:t>32</a:t>
            </a:fld>
            <a:endParaRPr lang="en-US"/>
          </a:p>
        </p:txBody>
      </p:sp>
    </p:spTree>
    <p:extLst>
      <p:ext uri="{BB962C8B-B14F-4D97-AF65-F5344CB8AC3E}">
        <p14:creationId xmlns:p14="http://schemas.microsoft.com/office/powerpoint/2010/main" val="1838378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C8676D-3C8A-47AC-9F7A-33097909A00A}" type="slidenum">
              <a:rPr lang="en-US" smtClean="0"/>
              <a:pPr/>
              <a:t>33</a:t>
            </a:fld>
            <a:endParaRPr lang="en-US"/>
          </a:p>
        </p:txBody>
      </p:sp>
    </p:spTree>
    <p:extLst>
      <p:ext uri="{BB962C8B-B14F-4D97-AF65-F5344CB8AC3E}">
        <p14:creationId xmlns:p14="http://schemas.microsoft.com/office/powerpoint/2010/main" val="3537301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6E2F42-37DF-4967-8CB6-BDB485EBBEBB}" type="slidenum">
              <a:rPr lang="en-US" smtClean="0"/>
              <a:pPr/>
              <a:t>34</a:t>
            </a:fld>
            <a:endParaRPr lang="en-US"/>
          </a:p>
        </p:txBody>
      </p:sp>
    </p:spTree>
    <p:extLst>
      <p:ext uri="{BB962C8B-B14F-4D97-AF65-F5344CB8AC3E}">
        <p14:creationId xmlns:p14="http://schemas.microsoft.com/office/powerpoint/2010/main" val="330845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8FB83A-5303-4102-BCAC-82B9ED731A0A}" type="slidenum">
              <a:rPr lang="en-US" smtClean="0"/>
              <a:pPr/>
              <a:t>35</a:t>
            </a:fld>
            <a:endParaRPr lang="en-US"/>
          </a:p>
        </p:txBody>
      </p:sp>
    </p:spTree>
    <p:extLst>
      <p:ext uri="{BB962C8B-B14F-4D97-AF65-F5344CB8AC3E}">
        <p14:creationId xmlns:p14="http://schemas.microsoft.com/office/powerpoint/2010/main" val="154082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5F18DB-383E-4EC6-B9B8-BD16F80D6DD3}" type="slidenum">
              <a:rPr lang="en-US" smtClean="0"/>
              <a:pPr/>
              <a:t>3</a:t>
            </a:fld>
            <a:endParaRPr lang="en-US"/>
          </a:p>
        </p:txBody>
      </p:sp>
    </p:spTree>
    <p:extLst>
      <p:ext uri="{BB962C8B-B14F-4D97-AF65-F5344CB8AC3E}">
        <p14:creationId xmlns:p14="http://schemas.microsoft.com/office/powerpoint/2010/main" val="3617674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8FB83A-5303-4102-BCAC-82B9ED731A0A}" type="slidenum">
              <a:rPr lang="en-US" smtClean="0"/>
              <a:pPr/>
              <a:t>36</a:t>
            </a:fld>
            <a:endParaRPr lang="en-US"/>
          </a:p>
        </p:txBody>
      </p:sp>
    </p:spTree>
    <p:extLst>
      <p:ext uri="{BB962C8B-B14F-4D97-AF65-F5344CB8AC3E}">
        <p14:creationId xmlns:p14="http://schemas.microsoft.com/office/powerpoint/2010/main" val="3284103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23ED2E-6C8B-4CCE-B874-964657511B35}" type="slidenum">
              <a:rPr lang="en-US" smtClean="0"/>
              <a:pPr/>
              <a:t>37</a:t>
            </a:fld>
            <a:endParaRPr lang="en-US"/>
          </a:p>
        </p:txBody>
      </p:sp>
    </p:spTree>
    <p:extLst>
      <p:ext uri="{BB962C8B-B14F-4D97-AF65-F5344CB8AC3E}">
        <p14:creationId xmlns:p14="http://schemas.microsoft.com/office/powerpoint/2010/main" val="894301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23ED2E-6C8B-4CCE-B874-964657511B35}" type="slidenum">
              <a:rPr lang="en-US" smtClean="0"/>
              <a:pPr/>
              <a:t>38</a:t>
            </a:fld>
            <a:endParaRPr lang="en-US"/>
          </a:p>
        </p:txBody>
      </p:sp>
    </p:spTree>
    <p:extLst>
      <p:ext uri="{BB962C8B-B14F-4D97-AF65-F5344CB8AC3E}">
        <p14:creationId xmlns:p14="http://schemas.microsoft.com/office/powerpoint/2010/main" val="2149145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23ED2E-6C8B-4CCE-B874-964657511B35}" type="slidenum">
              <a:rPr lang="en-US" smtClean="0"/>
              <a:pPr/>
              <a:t>39</a:t>
            </a:fld>
            <a:endParaRPr lang="en-US"/>
          </a:p>
        </p:txBody>
      </p:sp>
    </p:spTree>
    <p:extLst>
      <p:ext uri="{BB962C8B-B14F-4D97-AF65-F5344CB8AC3E}">
        <p14:creationId xmlns:p14="http://schemas.microsoft.com/office/powerpoint/2010/main" val="4166948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37DB5E-3D9E-4583-A706-F3439A77F2B4}" type="slidenum">
              <a:rPr lang="en-US" smtClean="0"/>
              <a:pPr/>
              <a:t>40</a:t>
            </a:fld>
            <a:endParaRPr lang="en-US"/>
          </a:p>
        </p:txBody>
      </p:sp>
    </p:spTree>
    <p:extLst>
      <p:ext uri="{BB962C8B-B14F-4D97-AF65-F5344CB8AC3E}">
        <p14:creationId xmlns:p14="http://schemas.microsoft.com/office/powerpoint/2010/main" val="4240039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AEF9B0-052A-4603-8AE7-0F5A6E062531}" type="slidenum">
              <a:rPr lang="en-US" smtClean="0"/>
              <a:pPr/>
              <a:t>41</a:t>
            </a:fld>
            <a:endParaRPr lang="en-US"/>
          </a:p>
        </p:txBody>
      </p:sp>
    </p:spTree>
    <p:extLst>
      <p:ext uri="{BB962C8B-B14F-4D97-AF65-F5344CB8AC3E}">
        <p14:creationId xmlns:p14="http://schemas.microsoft.com/office/powerpoint/2010/main" val="275124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681303-426C-44FE-8B2B-75289F2E3F16}" type="slidenum">
              <a:rPr lang="en-US" smtClean="0"/>
              <a:pPr/>
              <a:t>42</a:t>
            </a:fld>
            <a:endParaRPr lang="en-US"/>
          </a:p>
        </p:txBody>
      </p:sp>
    </p:spTree>
    <p:extLst>
      <p:ext uri="{BB962C8B-B14F-4D97-AF65-F5344CB8AC3E}">
        <p14:creationId xmlns:p14="http://schemas.microsoft.com/office/powerpoint/2010/main" val="706689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681303-426C-44FE-8B2B-75289F2E3F16}" type="slidenum">
              <a:rPr lang="en-US" smtClean="0"/>
              <a:pPr/>
              <a:t>43</a:t>
            </a:fld>
            <a:endParaRPr lang="en-US"/>
          </a:p>
        </p:txBody>
      </p:sp>
    </p:spTree>
    <p:extLst>
      <p:ext uri="{BB962C8B-B14F-4D97-AF65-F5344CB8AC3E}">
        <p14:creationId xmlns:p14="http://schemas.microsoft.com/office/powerpoint/2010/main" val="3342000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681303-426C-44FE-8B2B-75289F2E3F16}" type="slidenum">
              <a:rPr lang="en-US" smtClean="0"/>
              <a:pPr/>
              <a:t>44</a:t>
            </a:fld>
            <a:endParaRPr lang="en-US"/>
          </a:p>
        </p:txBody>
      </p:sp>
    </p:spTree>
    <p:extLst>
      <p:ext uri="{BB962C8B-B14F-4D97-AF65-F5344CB8AC3E}">
        <p14:creationId xmlns:p14="http://schemas.microsoft.com/office/powerpoint/2010/main" val="15220988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681303-426C-44FE-8B2B-75289F2E3F16}" type="slidenum">
              <a:rPr lang="en-US" smtClean="0"/>
              <a:pPr/>
              <a:t>45</a:t>
            </a:fld>
            <a:endParaRPr lang="en-US"/>
          </a:p>
        </p:txBody>
      </p:sp>
    </p:spTree>
    <p:extLst>
      <p:ext uri="{BB962C8B-B14F-4D97-AF65-F5344CB8AC3E}">
        <p14:creationId xmlns:p14="http://schemas.microsoft.com/office/powerpoint/2010/main" val="3731238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5F18DB-383E-4EC6-B9B8-BD16F80D6DD3}" type="slidenum">
              <a:rPr lang="en-US" smtClean="0"/>
              <a:pPr/>
              <a:t>4</a:t>
            </a:fld>
            <a:endParaRPr lang="en-US"/>
          </a:p>
        </p:txBody>
      </p:sp>
    </p:spTree>
    <p:extLst>
      <p:ext uri="{BB962C8B-B14F-4D97-AF65-F5344CB8AC3E}">
        <p14:creationId xmlns:p14="http://schemas.microsoft.com/office/powerpoint/2010/main" val="3862432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571B4C-BF52-4083-8E85-264AC38A4CBB}" type="slidenum">
              <a:rPr lang="en-US" smtClean="0"/>
              <a:pPr/>
              <a:t>46</a:t>
            </a:fld>
            <a:endParaRPr lang="en-US"/>
          </a:p>
        </p:txBody>
      </p:sp>
    </p:spTree>
    <p:extLst>
      <p:ext uri="{BB962C8B-B14F-4D97-AF65-F5344CB8AC3E}">
        <p14:creationId xmlns:p14="http://schemas.microsoft.com/office/powerpoint/2010/main" val="4181478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571B4C-BF52-4083-8E85-264AC38A4CBB}" type="slidenum">
              <a:rPr lang="en-US" smtClean="0"/>
              <a:pPr/>
              <a:t>47</a:t>
            </a:fld>
            <a:endParaRPr lang="en-US"/>
          </a:p>
        </p:txBody>
      </p:sp>
    </p:spTree>
    <p:extLst>
      <p:ext uri="{BB962C8B-B14F-4D97-AF65-F5344CB8AC3E}">
        <p14:creationId xmlns:p14="http://schemas.microsoft.com/office/powerpoint/2010/main" val="8257398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571B4C-BF52-4083-8E85-264AC38A4CBB}" type="slidenum">
              <a:rPr lang="en-US" smtClean="0"/>
              <a:pPr/>
              <a:t>48</a:t>
            </a:fld>
            <a:endParaRPr lang="en-US"/>
          </a:p>
        </p:txBody>
      </p:sp>
    </p:spTree>
    <p:extLst>
      <p:ext uri="{BB962C8B-B14F-4D97-AF65-F5344CB8AC3E}">
        <p14:creationId xmlns:p14="http://schemas.microsoft.com/office/powerpoint/2010/main" val="752334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571B4C-BF52-4083-8E85-264AC38A4CBB}" type="slidenum">
              <a:rPr lang="en-US" smtClean="0"/>
              <a:pPr/>
              <a:t>49</a:t>
            </a:fld>
            <a:endParaRPr lang="en-US"/>
          </a:p>
        </p:txBody>
      </p:sp>
    </p:spTree>
    <p:extLst>
      <p:ext uri="{BB962C8B-B14F-4D97-AF65-F5344CB8AC3E}">
        <p14:creationId xmlns:p14="http://schemas.microsoft.com/office/powerpoint/2010/main" val="24308456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571B4C-BF52-4083-8E85-264AC38A4CBB}" type="slidenum">
              <a:rPr lang="en-US" smtClean="0"/>
              <a:pPr/>
              <a:t>50</a:t>
            </a:fld>
            <a:endParaRPr lang="en-US"/>
          </a:p>
        </p:txBody>
      </p:sp>
    </p:spTree>
    <p:extLst>
      <p:ext uri="{BB962C8B-B14F-4D97-AF65-F5344CB8AC3E}">
        <p14:creationId xmlns:p14="http://schemas.microsoft.com/office/powerpoint/2010/main" val="34858035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EC7D2E-737F-40E9-8D59-FE85115A6BB1}" type="slidenum">
              <a:rPr lang="en-US" smtClean="0"/>
              <a:pPr/>
              <a:t>51</a:t>
            </a:fld>
            <a:endParaRPr lang="en-US"/>
          </a:p>
        </p:txBody>
      </p:sp>
    </p:spTree>
    <p:extLst>
      <p:ext uri="{BB962C8B-B14F-4D97-AF65-F5344CB8AC3E}">
        <p14:creationId xmlns:p14="http://schemas.microsoft.com/office/powerpoint/2010/main" val="28993505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10F63E-EBB0-48A2-B7B0-07807E36F5C7}" type="slidenum">
              <a:rPr lang="en-US" smtClean="0"/>
              <a:pPr/>
              <a:t>52</a:t>
            </a:fld>
            <a:endParaRPr lang="en-US"/>
          </a:p>
        </p:txBody>
      </p:sp>
    </p:spTree>
    <p:extLst>
      <p:ext uri="{BB962C8B-B14F-4D97-AF65-F5344CB8AC3E}">
        <p14:creationId xmlns:p14="http://schemas.microsoft.com/office/powerpoint/2010/main" val="6073441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10F63E-EBB0-48A2-B7B0-07807E36F5C7}" type="slidenum">
              <a:rPr lang="en-US" smtClean="0"/>
              <a:pPr/>
              <a:t>53</a:t>
            </a:fld>
            <a:endParaRPr lang="en-US"/>
          </a:p>
        </p:txBody>
      </p:sp>
    </p:spTree>
    <p:extLst>
      <p:ext uri="{BB962C8B-B14F-4D97-AF65-F5344CB8AC3E}">
        <p14:creationId xmlns:p14="http://schemas.microsoft.com/office/powerpoint/2010/main" val="34813817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F2253E-1DF9-4AAD-81C9-B8C43F754961}" type="slidenum">
              <a:rPr lang="en-US" smtClean="0"/>
              <a:pPr/>
              <a:t>54</a:t>
            </a:fld>
            <a:endParaRPr lang="en-US"/>
          </a:p>
        </p:txBody>
      </p:sp>
    </p:spTree>
    <p:extLst>
      <p:ext uri="{BB962C8B-B14F-4D97-AF65-F5344CB8AC3E}">
        <p14:creationId xmlns:p14="http://schemas.microsoft.com/office/powerpoint/2010/main" val="25457460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62CC64-1EAA-43EF-9597-0176D1412F43}" type="slidenum">
              <a:rPr lang="en-US" smtClean="0"/>
              <a:pPr/>
              <a:t>56</a:t>
            </a:fld>
            <a:endParaRPr lang="en-US"/>
          </a:p>
        </p:txBody>
      </p:sp>
    </p:spTree>
    <p:extLst>
      <p:ext uri="{BB962C8B-B14F-4D97-AF65-F5344CB8AC3E}">
        <p14:creationId xmlns:p14="http://schemas.microsoft.com/office/powerpoint/2010/main" val="3410800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5F18DB-383E-4EC6-B9B8-BD16F80D6DD3}" type="slidenum">
              <a:rPr lang="en-US" smtClean="0"/>
              <a:pPr/>
              <a:t>5</a:t>
            </a:fld>
            <a:endParaRPr lang="en-US"/>
          </a:p>
        </p:txBody>
      </p:sp>
    </p:spTree>
    <p:extLst>
      <p:ext uri="{BB962C8B-B14F-4D97-AF65-F5344CB8AC3E}">
        <p14:creationId xmlns:p14="http://schemas.microsoft.com/office/powerpoint/2010/main" val="28496617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25B72E-5FAF-4BE9-BD42-2AC267620272}" type="slidenum">
              <a:rPr lang="en-US" smtClean="0"/>
              <a:pPr/>
              <a:t>59</a:t>
            </a:fld>
            <a:endParaRPr lang="en-US"/>
          </a:p>
        </p:txBody>
      </p:sp>
    </p:spTree>
    <p:extLst>
      <p:ext uri="{BB962C8B-B14F-4D97-AF65-F5344CB8AC3E}">
        <p14:creationId xmlns:p14="http://schemas.microsoft.com/office/powerpoint/2010/main" val="5528375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603117-0A8E-46F3-9803-8D88A988E084}" type="slidenum">
              <a:rPr lang="en-US" smtClean="0"/>
              <a:pPr/>
              <a:t>60</a:t>
            </a:fld>
            <a:endParaRPr lang="en-US"/>
          </a:p>
        </p:txBody>
      </p:sp>
    </p:spTree>
    <p:extLst>
      <p:ext uri="{BB962C8B-B14F-4D97-AF65-F5344CB8AC3E}">
        <p14:creationId xmlns:p14="http://schemas.microsoft.com/office/powerpoint/2010/main" val="30321528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E8303D-EE69-4145-AE9A-7D032E8C4652}" type="slidenum">
              <a:rPr lang="en-US" smtClean="0"/>
              <a:pPr/>
              <a:t>61</a:t>
            </a:fld>
            <a:endParaRPr lang="en-US"/>
          </a:p>
        </p:txBody>
      </p:sp>
    </p:spTree>
    <p:extLst>
      <p:ext uri="{BB962C8B-B14F-4D97-AF65-F5344CB8AC3E}">
        <p14:creationId xmlns:p14="http://schemas.microsoft.com/office/powerpoint/2010/main" val="117771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571B4C-BF52-4083-8E85-264AC38A4CBB}" type="slidenum">
              <a:rPr lang="en-US" smtClean="0"/>
              <a:pPr/>
              <a:t>63</a:t>
            </a:fld>
            <a:endParaRPr lang="en-US"/>
          </a:p>
        </p:txBody>
      </p:sp>
    </p:spTree>
    <p:extLst>
      <p:ext uri="{BB962C8B-B14F-4D97-AF65-F5344CB8AC3E}">
        <p14:creationId xmlns:p14="http://schemas.microsoft.com/office/powerpoint/2010/main" val="10553836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571B4C-BF52-4083-8E85-264AC38A4CBB}" type="slidenum">
              <a:rPr lang="en-US" smtClean="0"/>
              <a:pPr/>
              <a:t>64</a:t>
            </a:fld>
            <a:endParaRPr lang="en-US"/>
          </a:p>
        </p:txBody>
      </p:sp>
    </p:spTree>
    <p:extLst>
      <p:ext uri="{BB962C8B-B14F-4D97-AF65-F5344CB8AC3E}">
        <p14:creationId xmlns:p14="http://schemas.microsoft.com/office/powerpoint/2010/main" val="2667190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571B4C-BF52-4083-8E85-264AC38A4CBB}" type="slidenum">
              <a:rPr lang="en-US" smtClean="0"/>
              <a:pPr/>
              <a:t>65</a:t>
            </a:fld>
            <a:endParaRPr lang="en-US"/>
          </a:p>
        </p:txBody>
      </p:sp>
    </p:spTree>
    <p:extLst>
      <p:ext uri="{BB962C8B-B14F-4D97-AF65-F5344CB8AC3E}">
        <p14:creationId xmlns:p14="http://schemas.microsoft.com/office/powerpoint/2010/main" val="14338014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571B4C-BF52-4083-8E85-264AC38A4CBB}" type="slidenum">
              <a:rPr lang="en-US" smtClean="0"/>
              <a:pPr/>
              <a:t>66</a:t>
            </a:fld>
            <a:endParaRPr lang="en-US"/>
          </a:p>
        </p:txBody>
      </p:sp>
    </p:spTree>
    <p:extLst>
      <p:ext uri="{BB962C8B-B14F-4D97-AF65-F5344CB8AC3E}">
        <p14:creationId xmlns:p14="http://schemas.microsoft.com/office/powerpoint/2010/main" val="42192806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CEF459-807B-4518-B6E0-9EE4EC41F52C}" type="slidenum">
              <a:rPr lang="en-US" smtClean="0"/>
              <a:pPr/>
              <a:t>67</a:t>
            </a:fld>
            <a:endParaRPr lang="en-US"/>
          </a:p>
        </p:txBody>
      </p:sp>
    </p:spTree>
    <p:extLst>
      <p:ext uri="{BB962C8B-B14F-4D97-AF65-F5344CB8AC3E}">
        <p14:creationId xmlns:p14="http://schemas.microsoft.com/office/powerpoint/2010/main" val="2936683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571B4C-BF52-4083-8E85-264AC38A4CBB}" type="slidenum">
              <a:rPr lang="en-US" smtClean="0"/>
              <a:pPr/>
              <a:t>68</a:t>
            </a:fld>
            <a:endParaRPr lang="en-US"/>
          </a:p>
        </p:txBody>
      </p:sp>
    </p:spTree>
    <p:extLst>
      <p:ext uri="{BB962C8B-B14F-4D97-AF65-F5344CB8AC3E}">
        <p14:creationId xmlns:p14="http://schemas.microsoft.com/office/powerpoint/2010/main" val="1423455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571B4C-BF52-4083-8E85-264AC38A4CBB}" type="slidenum">
              <a:rPr lang="en-US" smtClean="0"/>
              <a:pPr/>
              <a:t>69</a:t>
            </a:fld>
            <a:endParaRPr lang="en-US"/>
          </a:p>
        </p:txBody>
      </p:sp>
    </p:spTree>
    <p:extLst>
      <p:ext uri="{BB962C8B-B14F-4D97-AF65-F5344CB8AC3E}">
        <p14:creationId xmlns:p14="http://schemas.microsoft.com/office/powerpoint/2010/main" val="2116105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5F18DB-383E-4EC6-B9B8-BD16F80D6DD3}" type="slidenum">
              <a:rPr lang="en-US" smtClean="0"/>
              <a:pPr/>
              <a:t>6</a:t>
            </a:fld>
            <a:endParaRPr lang="en-US"/>
          </a:p>
        </p:txBody>
      </p:sp>
    </p:spTree>
    <p:extLst>
      <p:ext uri="{BB962C8B-B14F-4D97-AF65-F5344CB8AC3E}">
        <p14:creationId xmlns:p14="http://schemas.microsoft.com/office/powerpoint/2010/main" val="7135194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CEF459-807B-4518-B6E0-9EE4EC41F52C}" type="slidenum">
              <a:rPr lang="en-US" smtClean="0"/>
              <a:pPr/>
              <a:t>70</a:t>
            </a:fld>
            <a:endParaRPr lang="en-US"/>
          </a:p>
        </p:txBody>
      </p:sp>
    </p:spTree>
    <p:extLst>
      <p:ext uri="{BB962C8B-B14F-4D97-AF65-F5344CB8AC3E}">
        <p14:creationId xmlns:p14="http://schemas.microsoft.com/office/powerpoint/2010/main" val="40421124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CEF459-807B-4518-B6E0-9EE4EC41F52C}" type="slidenum">
              <a:rPr lang="en-US" smtClean="0"/>
              <a:pPr/>
              <a:t>71</a:t>
            </a:fld>
            <a:endParaRPr lang="en-US"/>
          </a:p>
        </p:txBody>
      </p:sp>
    </p:spTree>
    <p:extLst>
      <p:ext uri="{BB962C8B-B14F-4D97-AF65-F5344CB8AC3E}">
        <p14:creationId xmlns:p14="http://schemas.microsoft.com/office/powerpoint/2010/main" val="124449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5F18DB-383E-4EC6-B9B8-BD16F80D6DD3}" type="slidenum">
              <a:rPr lang="en-US" smtClean="0"/>
              <a:pPr/>
              <a:t>7</a:t>
            </a:fld>
            <a:endParaRPr lang="en-US"/>
          </a:p>
        </p:txBody>
      </p:sp>
    </p:spTree>
    <p:extLst>
      <p:ext uri="{BB962C8B-B14F-4D97-AF65-F5344CB8AC3E}">
        <p14:creationId xmlns:p14="http://schemas.microsoft.com/office/powerpoint/2010/main" val="1216608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5F18DB-383E-4EC6-B9B8-BD16F80D6DD3}" type="slidenum">
              <a:rPr lang="en-US" smtClean="0"/>
              <a:pPr/>
              <a:t>8</a:t>
            </a:fld>
            <a:endParaRPr lang="en-US"/>
          </a:p>
        </p:txBody>
      </p:sp>
    </p:spTree>
    <p:extLst>
      <p:ext uri="{BB962C8B-B14F-4D97-AF65-F5344CB8AC3E}">
        <p14:creationId xmlns:p14="http://schemas.microsoft.com/office/powerpoint/2010/main" val="3130502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5F18DB-383E-4EC6-B9B8-BD16F80D6DD3}" type="slidenum">
              <a:rPr lang="en-US" smtClean="0"/>
              <a:pPr/>
              <a:t>9</a:t>
            </a:fld>
            <a:endParaRPr lang="en-US"/>
          </a:p>
        </p:txBody>
      </p:sp>
    </p:spTree>
    <p:extLst>
      <p:ext uri="{BB962C8B-B14F-4D97-AF65-F5344CB8AC3E}">
        <p14:creationId xmlns:p14="http://schemas.microsoft.com/office/powerpoint/2010/main" val="438561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C10B7E40-070E-49F2-B905-96685E2C124B}" type="datetimeFigureOut">
              <a:rPr lang="en-US"/>
              <a:pPr>
                <a:defRPr/>
              </a:pPr>
              <a:t>1/15/19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C32E465-4B55-479A-B8BC-BDC3F091C5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378956C7-CC04-4412-8BAA-EA8106DD82CB}" type="datetimeFigureOut">
              <a:rPr lang="en-US"/>
              <a:pPr>
                <a:defRPr/>
              </a:pPr>
              <a:t>1/15/19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F702BFB-CEF2-4A78-BD31-BED432E141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2F5D621-C79C-4E37-B4D6-3EEF8470B2A8}" type="datetimeFigureOut">
              <a:rPr lang="en-US"/>
              <a:pPr>
                <a:defRPr/>
              </a:pPr>
              <a:t>1/15/19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15B4927-E674-4079-A1FF-AC3D25C1DA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350BF9C2-8131-4571-A888-F2E057611BAB}" type="datetimeFigureOut">
              <a:rPr lang="en-US"/>
              <a:pPr>
                <a:defRPr/>
              </a:pPr>
              <a:t>1/15/19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280FC5B-5E13-46D5-97AD-AF05BCC80DE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52C49CF-3C51-46E0-A5C4-6C07F135693E}" type="datetimeFigureOut">
              <a:rPr lang="en-US"/>
              <a:pPr>
                <a:defRPr/>
              </a:pPr>
              <a:t>1/15/19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E6C88-CA43-4FDF-B278-655CE441463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010BB138-5F62-4235-8119-2086BA92DDA1}" type="datetimeFigureOut">
              <a:rPr lang="en-US"/>
              <a:pPr>
                <a:defRPr/>
              </a:pPr>
              <a:t>1/15/19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F0CDB81-EE44-453F-AD20-88B7DC123DD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2B31FB79-CC48-4EAE-B21A-833A2090ED8B}" type="datetimeFigureOut">
              <a:rPr lang="en-US"/>
              <a:pPr>
                <a:defRPr/>
              </a:pPr>
              <a:t>1/15/19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1D1F5ED9-F521-4EF7-AD3E-7C4C57E4911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B24FF9E9-F565-47F6-BE09-79094A022CEC}" type="datetimeFigureOut">
              <a:rPr lang="en-US"/>
              <a:pPr>
                <a:defRPr/>
              </a:pPr>
              <a:t>1/15/19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7E43FF52-057F-47DF-9702-43CCEA9365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7F37544-9A27-4621-B05F-BFD4F225BBA8}" type="datetimeFigureOut">
              <a:rPr lang="en-US"/>
              <a:pPr>
                <a:defRPr/>
              </a:pPr>
              <a:t>1/15/19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BA108A34-F4BF-4B9A-8501-AB964F9DEF1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3CC9A5B1-4580-4EF5-AB55-EE4398D8D4B6}" type="datetimeFigureOut">
              <a:rPr lang="en-US"/>
              <a:pPr>
                <a:defRPr/>
              </a:pPr>
              <a:t>1/15/19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FB8D612-5072-455E-889F-C2B2E789641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1FE08618-E320-4094-9D50-611EC7EFD39E}" type="datetimeFigureOut">
              <a:rPr lang="en-US"/>
              <a:pPr>
                <a:defRPr/>
              </a:pPr>
              <a:t>1/15/19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7276930-4030-4525-918C-636EE71BDD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rgbClr val="D9C3A5">
                <a:tint val="50000"/>
                <a:satMod val="180000"/>
              </a:srgbClr>
            </a:duotone>
            <a:extLst>
              <a:ext uri="{BEBA8EAE-BF5A-486C-A8C5-ECC9F3942E4B}">
                <a14:imgProps xmlns:a14="http://schemas.microsoft.com/office/drawing/2010/main">
                  <a14:imgLayer r:embed="rId14">
                    <a14:imgEffect>
                      <a14:colorTemperature colorTemp="11500"/>
                    </a14:imgEffect>
                    <a14:imgEffect>
                      <a14:saturation sat="0"/>
                    </a14:imgEffect>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6A133750-3511-4273-B1D8-66E0AE8FD8C9}" type="datetimeFigureOut">
              <a:rPr lang="en-US"/>
              <a:pPr>
                <a:defRPr/>
              </a:pPr>
              <a:t>1/15/19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E737DF70-3584-46C4-8539-2464B69B21E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707"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Constantia" pitchFamily="18" charset="0"/>
        </a:defRPr>
      </a:lvl2pPr>
      <a:lvl3pPr algn="ctr" rtl="0" eaLnBrk="0" fontAlgn="base" hangingPunct="0">
        <a:spcBef>
          <a:spcPct val="0"/>
        </a:spcBef>
        <a:spcAft>
          <a:spcPct val="0"/>
        </a:spcAft>
        <a:defRPr sz="4100" b="1">
          <a:solidFill>
            <a:schemeClr val="tx1"/>
          </a:solidFill>
          <a:latin typeface="Constantia" pitchFamily="18" charset="0"/>
        </a:defRPr>
      </a:lvl3pPr>
      <a:lvl4pPr algn="ctr" rtl="0" eaLnBrk="0" fontAlgn="base" hangingPunct="0">
        <a:spcBef>
          <a:spcPct val="0"/>
        </a:spcBef>
        <a:spcAft>
          <a:spcPct val="0"/>
        </a:spcAft>
        <a:defRPr sz="4100" b="1">
          <a:solidFill>
            <a:schemeClr val="tx1"/>
          </a:solidFill>
          <a:latin typeface="Constantia" pitchFamily="18" charset="0"/>
        </a:defRPr>
      </a:lvl4pPr>
      <a:lvl5pPr algn="ctr" rtl="0" eaLnBrk="0" fontAlgn="base" hangingPunct="0">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cityuresearchproject.weebly.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hyperlink" Target="https://www.mendeley.com/?interaction_required=tru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cityu.edu/library/howto/avoid-plagiarism.aspx"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a:latin typeface="Times New Roman" pitchFamily="18" charset="0"/>
                <a:cs typeface="Times New Roman" pitchFamily="18" charset="0"/>
              </a:rPr>
              <a:t>Writing Skills </a:t>
            </a:r>
            <a:r>
              <a:rPr lang="en-US">
                <a:latin typeface="Times New Roman" pitchFamily="18" charset="0"/>
                <a:cs typeface="Times New Roman" pitchFamily="18" charset="0"/>
              </a:rPr>
              <a:t>WorKshop</a:t>
            </a:r>
            <a:endParaRPr lang="en-US" dirty="0">
              <a:latin typeface="Times New Roman" pitchFamily="18" charset="0"/>
              <a:cs typeface="Times New Roman" pitchFamily="18" charset="0"/>
            </a:endParaRPr>
          </a:p>
        </p:txBody>
      </p:sp>
      <p:sp>
        <p:nvSpPr>
          <p:cNvPr id="3075" name="Subtitle 2"/>
          <p:cNvSpPr>
            <a:spLocks noGrp="1"/>
          </p:cNvSpPr>
          <p:nvPr>
            <p:ph type="subTitle" idx="1"/>
          </p:nvPr>
        </p:nvSpPr>
        <p:spPr>
          <a:xfrm>
            <a:off x="1371600" y="3332163"/>
            <a:ext cx="6400800" cy="1752600"/>
          </a:xfrm>
        </p:spPr>
        <p:txBody>
          <a:bodyPr/>
          <a:lstStyle/>
          <a:p>
            <a:pPr eaLnBrk="1" hangingPunct="1"/>
            <a:endParaRPr lang="en-US" dirty="0"/>
          </a:p>
          <a:p>
            <a:pPr eaLnBrk="1" hangingPunct="1"/>
            <a:r>
              <a:rPr lang="en-US" dirty="0"/>
              <a:t>City University</a:t>
            </a:r>
          </a:p>
          <a:p>
            <a:pPr eaLnBrk="1" hangingPunct="1"/>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a:t>Beginning—Feelings about Writing</a:t>
            </a:r>
          </a:p>
        </p:txBody>
      </p:sp>
      <p:sp>
        <p:nvSpPr>
          <p:cNvPr id="3" name="Content Placeholder 2"/>
          <p:cNvSpPr>
            <a:spLocks noGrp="1"/>
          </p:cNvSpPr>
          <p:nvPr>
            <p:ph idx="1"/>
          </p:nvPr>
        </p:nvSpPr>
        <p:spPr/>
        <p:txBody>
          <a:bodyPr/>
          <a:lstStyle/>
          <a:p>
            <a:pPr marL="0" indent="0" eaLnBrk="1" hangingPunct="1">
              <a:buNone/>
              <a:defRPr/>
            </a:pPr>
            <a:r>
              <a:rPr lang="en-US" b="1" dirty="0">
                <a:effectLst>
                  <a:outerShdw blurRad="38100" dist="38100" dir="2700000" algn="tl">
                    <a:srgbClr val="000000">
                      <a:alpha val="43137"/>
                    </a:srgbClr>
                  </a:outerShdw>
                </a:effectLst>
              </a:rPr>
              <a:t>He defines these technologies of the self as  </a:t>
            </a:r>
          </a:p>
          <a:p>
            <a:pPr marL="0" indent="0" eaLnBrk="1" hangingPunct="1">
              <a:buNone/>
              <a:defRPr/>
            </a:pPr>
            <a:endParaRPr lang="en-US" b="1" dirty="0">
              <a:effectLst>
                <a:outerShdw blurRad="38100" dist="38100" dir="2700000" algn="tl">
                  <a:srgbClr val="000000">
                    <a:alpha val="43137"/>
                  </a:srgbClr>
                </a:outerShdw>
              </a:effectLst>
            </a:endParaRPr>
          </a:p>
          <a:p>
            <a:pPr marL="0" indent="0" eaLnBrk="1" hangingPunct="1">
              <a:buNone/>
              <a:defRPr/>
            </a:pPr>
            <a:r>
              <a:rPr lang="en-US" b="1" dirty="0">
                <a:effectLst>
                  <a:outerShdw blurRad="38100" dist="38100" dir="2700000" algn="tl">
                    <a:srgbClr val="000000">
                      <a:alpha val="43137"/>
                    </a:srgbClr>
                  </a:outerShdw>
                </a:effectLst>
              </a:rPr>
              <a:t>truth games that “permit individuals to effect by their own means or with the help of others a certain number of operations on their own bodies and souls, thoughts, conduct, and way of being, so as to transform themselves in order to attain a certain state of happiness, purity, wisdom, perfection, or immortality.”</a:t>
            </a:r>
            <a:endParaRPr lang="en-US" dirty="0"/>
          </a:p>
        </p:txBody>
      </p:sp>
    </p:spTree>
    <p:extLst>
      <p:ext uri="{BB962C8B-B14F-4D97-AF65-F5344CB8AC3E}">
        <p14:creationId xmlns:p14="http://schemas.microsoft.com/office/powerpoint/2010/main" val="326878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a:t>Beginning—Feelings about Writing</a:t>
            </a:r>
          </a:p>
        </p:txBody>
      </p:sp>
      <p:sp>
        <p:nvSpPr>
          <p:cNvPr id="3" name="Content Placeholder 2"/>
          <p:cNvSpPr>
            <a:spLocks noGrp="1"/>
          </p:cNvSpPr>
          <p:nvPr>
            <p:ph idx="1"/>
          </p:nvPr>
        </p:nvSpPr>
        <p:spPr/>
        <p:txBody>
          <a:bodyPr/>
          <a:lstStyle/>
          <a:p>
            <a:pPr marL="0" indent="0" eaLnBrk="1" hangingPunct="1">
              <a:buNone/>
              <a:defRPr/>
            </a:pPr>
            <a:endParaRPr lang="en-US" b="1" dirty="0">
              <a:effectLst>
                <a:outerShdw blurRad="38100" dist="38100" dir="2700000" algn="tl">
                  <a:srgbClr val="000000">
                    <a:alpha val="43137"/>
                  </a:srgbClr>
                </a:outerShdw>
              </a:effectLst>
            </a:endParaRPr>
          </a:p>
          <a:p>
            <a:pPr marL="0" indent="0" eaLnBrk="1" hangingPunct="1">
              <a:buNone/>
              <a:defRPr/>
            </a:pPr>
            <a:endParaRPr lang="en-US" b="1" dirty="0">
              <a:effectLst>
                <a:outerShdw blurRad="38100" dist="38100" dir="2700000" algn="tl">
                  <a:srgbClr val="000000">
                    <a:alpha val="43137"/>
                  </a:srgbClr>
                </a:outerShdw>
              </a:effectLst>
            </a:endParaRPr>
          </a:p>
          <a:p>
            <a:pPr marL="0" indent="0" eaLnBrk="1" hangingPunct="1">
              <a:buNone/>
              <a:defRPr/>
            </a:pPr>
            <a:endParaRPr lang="en-US" b="1" dirty="0">
              <a:effectLst>
                <a:outerShdw blurRad="38100" dist="38100" dir="2700000" algn="tl">
                  <a:srgbClr val="000000">
                    <a:alpha val="43137"/>
                  </a:srgbClr>
                </a:outerShdw>
              </a:effectLst>
            </a:endParaRPr>
          </a:p>
          <a:p>
            <a:pPr marL="0" indent="0" algn="ctr" eaLnBrk="1" hangingPunct="1">
              <a:buNone/>
              <a:defRPr/>
            </a:pPr>
            <a:r>
              <a:rPr lang="en-US" b="1" dirty="0">
                <a:effectLst>
                  <a:outerShdw blurRad="38100" dist="38100" dir="2700000" algn="tl">
                    <a:srgbClr val="000000">
                      <a:alpha val="43137"/>
                    </a:srgbClr>
                  </a:outerShdw>
                </a:effectLst>
              </a:rPr>
              <a:t>Cool, huh?</a:t>
            </a:r>
            <a:endParaRPr lang="en-US" dirty="0"/>
          </a:p>
        </p:txBody>
      </p:sp>
    </p:spTree>
    <p:extLst>
      <p:ext uri="{BB962C8B-B14F-4D97-AF65-F5344CB8AC3E}">
        <p14:creationId xmlns:p14="http://schemas.microsoft.com/office/powerpoint/2010/main" val="929497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a:t>Beginning—Feelings about Writing</a:t>
            </a:r>
          </a:p>
        </p:txBody>
      </p:sp>
      <p:sp>
        <p:nvSpPr>
          <p:cNvPr id="3" name="Content Placeholder 2"/>
          <p:cNvSpPr>
            <a:spLocks noGrp="1"/>
          </p:cNvSpPr>
          <p:nvPr>
            <p:ph idx="1"/>
          </p:nvPr>
        </p:nvSpPr>
        <p:spPr/>
        <p:txBody>
          <a:bodyPr/>
          <a:lstStyle/>
          <a:p>
            <a:pPr marL="0" lvl="0" indent="0" eaLnBrk="1" hangingPunct="1">
              <a:buNone/>
              <a:defRPr/>
            </a:pPr>
            <a:endParaRPr lang="en-US" b="1" dirty="0">
              <a:solidFill>
                <a:prstClr val="white"/>
              </a:solidFill>
              <a:effectLst>
                <a:outerShdw blurRad="38100" dist="38100" dir="2700000" algn="tl">
                  <a:srgbClr val="000000">
                    <a:alpha val="43137"/>
                  </a:srgbClr>
                </a:outerShdw>
              </a:effectLst>
            </a:endParaRPr>
          </a:p>
          <a:p>
            <a:pPr marL="0" lvl="0" indent="0" eaLnBrk="1" hangingPunct="1">
              <a:buNone/>
              <a:defRPr/>
            </a:pPr>
            <a:endParaRPr lang="en-US" b="1" dirty="0">
              <a:solidFill>
                <a:prstClr val="white"/>
              </a:solidFill>
              <a:effectLst>
                <a:outerShdw blurRad="38100" dist="38100" dir="2700000" algn="tl">
                  <a:srgbClr val="000000">
                    <a:alpha val="43137"/>
                  </a:srgbClr>
                </a:outerShdw>
              </a:effectLst>
            </a:endParaRPr>
          </a:p>
          <a:p>
            <a:pPr marL="0" lvl="0" indent="0" algn="ctr" eaLnBrk="1" hangingPunct="1">
              <a:buNone/>
              <a:defRPr/>
            </a:pPr>
            <a:r>
              <a:rPr lang="en-US" b="1" dirty="0">
                <a:solidFill>
                  <a:prstClr val="white"/>
                </a:solidFill>
                <a:effectLst>
                  <a:outerShdw blurRad="38100" dist="38100" dir="2700000" algn="tl">
                    <a:srgbClr val="000000">
                      <a:alpha val="43137"/>
                    </a:srgbClr>
                  </a:outerShdw>
                </a:effectLst>
              </a:rPr>
              <a:t>Writing can be a technology of the self and it has the potential to play a major role in a “curriculum of the self.”</a:t>
            </a:r>
            <a:endParaRPr lang="en-US" dirty="0">
              <a:solidFill>
                <a:prstClr val="white"/>
              </a:solidFill>
            </a:endParaRPr>
          </a:p>
        </p:txBody>
      </p:sp>
    </p:spTree>
    <p:extLst>
      <p:ext uri="{BB962C8B-B14F-4D97-AF65-F5344CB8AC3E}">
        <p14:creationId xmlns:p14="http://schemas.microsoft.com/office/powerpoint/2010/main" val="1134749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Beginning—Finding a Topic</a:t>
            </a:r>
          </a:p>
        </p:txBody>
      </p:sp>
      <p:sp>
        <p:nvSpPr>
          <p:cNvPr id="3" name="Content Placeholder 2"/>
          <p:cNvSpPr>
            <a:spLocks noGrp="1"/>
          </p:cNvSpPr>
          <p:nvPr>
            <p:ph idx="1"/>
          </p:nvPr>
        </p:nvSpPr>
        <p:spPr/>
        <p:txBody>
          <a:bodyPr/>
          <a:lstStyle/>
          <a:p>
            <a:pPr marL="514350" indent="-514350" eaLnBrk="1" hangingPunct="1">
              <a:buFont typeface="+mj-lt"/>
              <a:buAutoNum type="arabicPeriod"/>
              <a:defRPr/>
            </a:pPr>
            <a:r>
              <a:rPr lang="en-US" sz="3200" b="1" dirty="0">
                <a:effectLst>
                  <a:outerShdw blurRad="38100" dist="38100" dir="2700000" algn="tl">
                    <a:srgbClr val="000000">
                      <a:alpha val="43137"/>
                    </a:srgbClr>
                  </a:outerShdw>
                </a:effectLst>
              </a:rPr>
              <a:t>Come up with a topic that really interests </a:t>
            </a:r>
            <a:r>
              <a:rPr lang="en-US" sz="3200" b="1" i="1" dirty="0">
                <a:effectLst>
                  <a:outerShdw blurRad="38100" dist="38100" dir="2700000" algn="tl">
                    <a:srgbClr val="000000">
                      <a:alpha val="43137"/>
                    </a:srgbClr>
                  </a:outerShdw>
                </a:effectLst>
              </a:rPr>
              <a:t>you</a:t>
            </a:r>
            <a:r>
              <a:rPr lang="en-US" sz="3200" b="1" dirty="0">
                <a:effectLst>
                  <a:outerShdw blurRad="38100" dist="38100" dir="2700000" algn="tl">
                    <a:srgbClr val="000000">
                      <a:alpha val="43137"/>
                    </a:srgbClr>
                  </a:outerShdw>
                </a:effectLst>
              </a:rPr>
              <a:t>.</a:t>
            </a:r>
          </a:p>
          <a:p>
            <a:pPr marL="914400" lvl="1" indent="-514350" eaLnBrk="1" hangingPunct="1">
              <a:buFont typeface="Courier New" pitchFamily="49" charset="0"/>
              <a:buChar char="o"/>
              <a:defRPr/>
            </a:pPr>
            <a:r>
              <a:rPr lang="en-US" sz="3200" dirty="0"/>
              <a:t>Make it relevant: “So what?” (Be able to answer that.)</a:t>
            </a:r>
          </a:p>
          <a:p>
            <a:pPr marL="914400" lvl="1" indent="-514350" eaLnBrk="1" hangingPunct="1">
              <a:buFont typeface="Courier New" pitchFamily="49" charset="0"/>
              <a:buChar char="o"/>
              <a:defRPr/>
            </a:pPr>
            <a:r>
              <a:rPr lang="en-US" sz="3200" dirty="0"/>
              <a:t>Of personal interest—a ‘burning question’</a:t>
            </a:r>
          </a:p>
          <a:p>
            <a:pPr marL="914400" lvl="1" indent="-514350" eaLnBrk="1" hangingPunct="1">
              <a:buFont typeface="Courier New" pitchFamily="49" charset="0"/>
              <a:buChar char="o"/>
              <a:defRPr/>
            </a:pPr>
            <a:r>
              <a:rPr lang="en-US" sz="3200" dirty="0"/>
              <a:t>Connected, as much as possible, to other things you are thinking about with regard to your work here</a:t>
            </a:r>
          </a:p>
          <a:p>
            <a:pPr eaLnBrk="1" hangingPunct="1">
              <a:defRPr/>
            </a:pPr>
            <a:endParaRPr lang="en-US" dirty="0"/>
          </a:p>
        </p:txBody>
      </p:sp>
    </p:spTree>
    <p:extLst>
      <p:ext uri="{BB962C8B-B14F-4D97-AF65-F5344CB8AC3E}">
        <p14:creationId xmlns:p14="http://schemas.microsoft.com/office/powerpoint/2010/main" val="238706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Beginning—Finding a Topic</a:t>
            </a:r>
          </a:p>
        </p:txBody>
      </p:sp>
      <p:sp>
        <p:nvSpPr>
          <p:cNvPr id="3" name="Content Placeholder 2"/>
          <p:cNvSpPr>
            <a:spLocks noGrp="1"/>
          </p:cNvSpPr>
          <p:nvPr>
            <p:ph idx="1"/>
          </p:nvPr>
        </p:nvSpPr>
        <p:spPr/>
        <p:txBody>
          <a:bodyPr/>
          <a:lstStyle/>
          <a:p>
            <a:pPr marL="514350" indent="-514350" eaLnBrk="1" hangingPunct="1">
              <a:buFont typeface="+mj-lt"/>
              <a:buAutoNum type="arabicPeriod"/>
              <a:defRPr/>
            </a:pPr>
            <a:r>
              <a:rPr lang="en-US" sz="3200" b="1" dirty="0">
                <a:effectLst>
                  <a:outerShdw blurRad="38100" dist="38100" dir="2700000" algn="tl">
                    <a:srgbClr val="000000">
                      <a:alpha val="43137"/>
                    </a:srgbClr>
                  </a:outerShdw>
                </a:effectLst>
              </a:rPr>
              <a:t>What are some of the ways </a:t>
            </a:r>
            <a:r>
              <a:rPr lang="en-US" sz="3200" b="1" i="1" dirty="0">
                <a:effectLst>
                  <a:outerShdw blurRad="38100" dist="38100" dir="2700000" algn="tl">
                    <a:srgbClr val="000000">
                      <a:alpha val="43137"/>
                    </a:srgbClr>
                  </a:outerShdw>
                </a:effectLst>
              </a:rPr>
              <a:t>you</a:t>
            </a:r>
            <a:r>
              <a:rPr lang="en-US" sz="3200" b="1" dirty="0">
                <a:effectLst>
                  <a:outerShdw blurRad="38100" dist="38100" dir="2700000" algn="tl">
                    <a:srgbClr val="000000">
                      <a:alpha val="43137"/>
                    </a:srgbClr>
                  </a:outerShdw>
                </a:effectLst>
              </a:rPr>
              <a:t> discover a topic?</a:t>
            </a:r>
          </a:p>
          <a:p>
            <a:pPr marL="835025" lvl="1" indent="-514350" eaLnBrk="1" hangingPunct="1">
              <a:buFont typeface="Courier New" panose="02070309020205020404" pitchFamily="49" charset="0"/>
              <a:buChar char="o"/>
              <a:defRPr/>
            </a:pPr>
            <a:endParaRPr lang="en-US" dirty="0"/>
          </a:p>
          <a:p>
            <a:pPr eaLnBrk="1" hangingPunct="1">
              <a:defRPr/>
            </a:pPr>
            <a:endParaRPr lang="en-US" dirty="0"/>
          </a:p>
        </p:txBody>
      </p:sp>
    </p:spTree>
    <p:extLst>
      <p:ext uri="{BB962C8B-B14F-4D97-AF65-F5344CB8AC3E}">
        <p14:creationId xmlns:p14="http://schemas.microsoft.com/office/powerpoint/2010/main" val="91429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Beginning—Finding a Topic</a:t>
            </a:r>
          </a:p>
        </p:txBody>
      </p:sp>
      <p:sp>
        <p:nvSpPr>
          <p:cNvPr id="3" name="Content Placeholder 2"/>
          <p:cNvSpPr>
            <a:spLocks noGrp="1"/>
          </p:cNvSpPr>
          <p:nvPr>
            <p:ph idx="1"/>
          </p:nvPr>
        </p:nvSpPr>
        <p:spPr/>
        <p:txBody>
          <a:bodyPr/>
          <a:lstStyle/>
          <a:p>
            <a:pPr marL="514350" indent="-514350" eaLnBrk="1" hangingPunct="1">
              <a:buFont typeface="+mj-lt"/>
              <a:buAutoNum type="arabicPeriod"/>
              <a:defRPr/>
            </a:pPr>
            <a:r>
              <a:rPr lang="en-US" sz="3200" b="1" dirty="0">
                <a:effectLst>
                  <a:outerShdw blurRad="38100" dist="38100" dir="2700000" algn="tl">
                    <a:srgbClr val="000000">
                      <a:alpha val="43137"/>
                    </a:srgbClr>
                  </a:outerShdw>
                </a:effectLst>
              </a:rPr>
              <a:t>What are some of the ways </a:t>
            </a:r>
            <a:r>
              <a:rPr lang="en-US" sz="3200" b="1" i="1" dirty="0">
                <a:effectLst>
                  <a:outerShdw blurRad="38100" dist="38100" dir="2700000" algn="tl">
                    <a:srgbClr val="000000">
                      <a:alpha val="43137"/>
                    </a:srgbClr>
                  </a:outerShdw>
                </a:effectLst>
              </a:rPr>
              <a:t>you</a:t>
            </a:r>
            <a:r>
              <a:rPr lang="en-US" sz="3200" b="1" dirty="0">
                <a:effectLst>
                  <a:outerShdw blurRad="38100" dist="38100" dir="2700000" algn="tl">
                    <a:srgbClr val="000000">
                      <a:alpha val="43137"/>
                    </a:srgbClr>
                  </a:outerShdw>
                </a:effectLst>
              </a:rPr>
              <a:t> discover a topic?</a:t>
            </a:r>
          </a:p>
          <a:p>
            <a:pPr marL="835025" lvl="1" indent="-514350" eaLnBrk="1" hangingPunct="1">
              <a:buFont typeface="+mj-lt"/>
              <a:buAutoNum type="arabicPeriod"/>
              <a:defRPr/>
            </a:pPr>
            <a:r>
              <a:rPr lang="en-US" b="1" dirty="0">
                <a:effectLst>
                  <a:outerShdw blurRad="38100" dist="38100" dir="2700000" algn="tl">
                    <a:srgbClr val="000000">
                      <a:alpha val="43137"/>
                    </a:srgbClr>
                  </a:outerShdw>
                </a:effectLst>
              </a:rPr>
              <a:t>Reading—source of knowledge and inspiration</a:t>
            </a:r>
          </a:p>
          <a:p>
            <a:pPr marL="835025" lvl="1" indent="-514350" eaLnBrk="1" hangingPunct="1">
              <a:buFont typeface="+mj-lt"/>
              <a:buAutoNum type="arabicPeriod"/>
              <a:defRPr/>
            </a:pPr>
            <a:r>
              <a:rPr lang="en-US" b="1" dirty="0">
                <a:effectLst>
                  <a:outerShdw blurRad="38100" dist="38100" dir="2700000" algn="tl">
                    <a:srgbClr val="000000">
                      <a:alpha val="43137"/>
                    </a:srgbClr>
                  </a:outerShdw>
                </a:effectLst>
              </a:rPr>
              <a:t>Discussions and dialogue with others</a:t>
            </a:r>
          </a:p>
          <a:p>
            <a:pPr marL="835025" lvl="1" indent="-514350" eaLnBrk="1" hangingPunct="1">
              <a:buFont typeface="+mj-lt"/>
              <a:buAutoNum type="arabicPeriod"/>
              <a:defRPr/>
            </a:pPr>
            <a:r>
              <a:rPr lang="en-US" b="1" dirty="0">
                <a:effectLst>
                  <a:outerShdw blurRad="38100" dist="38100" dir="2700000" algn="tl">
                    <a:srgbClr val="000000">
                      <a:alpha val="43137"/>
                    </a:srgbClr>
                  </a:outerShdw>
                </a:effectLst>
              </a:rPr>
              <a:t>“Pre-writing”—just writing to clarify your thinking</a:t>
            </a:r>
          </a:p>
          <a:p>
            <a:pPr marL="835025" lvl="1" indent="-514350" eaLnBrk="1" hangingPunct="1">
              <a:buFont typeface="+mj-lt"/>
              <a:buAutoNum type="arabicPeriod"/>
              <a:defRPr/>
            </a:pPr>
            <a:r>
              <a:rPr lang="en-US" b="1" dirty="0">
                <a:effectLst>
                  <a:outerShdw blurRad="38100" dist="38100" dir="2700000" algn="tl">
                    <a:srgbClr val="000000">
                      <a:alpha val="43137"/>
                    </a:srgbClr>
                  </a:outerShdw>
                </a:effectLst>
              </a:rPr>
              <a:t>Paying attention to your feelings and your intuition</a:t>
            </a:r>
          </a:p>
          <a:p>
            <a:pPr marL="835025" lvl="1" indent="-514350" eaLnBrk="1" hangingPunct="1">
              <a:buFont typeface="+mj-lt"/>
              <a:buAutoNum type="arabicPeriod"/>
              <a:defRPr/>
            </a:pPr>
            <a:r>
              <a:rPr lang="en-US" b="1" dirty="0">
                <a:effectLst>
                  <a:outerShdw blurRad="38100" dist="38100" dir="2700000" algn="tl">
                    <a:srgbClr val="000000">
                      <a:alpha val="43137"/>
                    </a:srgbClr>
                  </a:outerShdw>
                </a:effectLst>
              </a:rPr>
              <a:t>Having a burning question that nags you</a:t>
            </a:r>
          </a:p>
          <a:p>
            <a:pPr marL="835025" lvl="1" indent="-514350" eaLnBrk="1" hangingPunct="1">
              <a:buFont typeface="+mj-lt"/>
              <a:buAutoNum type="arabicPeriod"/>
              <a:defRPr/>
            </a:pPr>
            <a:r>
              <a:rPr lang="en-US" b="1" dirty="0">
                <a:effectLst>
                  <a:outerShdw blurRad="38100" dist="38100" dir="2700000" algn="tl">
                    <a:srgbClr val="000000">
                      <a:alpha val="43137"/>
                    </a:srgbClr>
                  </a:outerShdw>
                </a:effectLst>
              </a:rPr>
              <a:t>Observation: paying attention to what is going on around you and </a:t>
            </a:r>
            <a:r>
              <a:rPr lang="en-US" b="1" i="1" dirty="0">
                <a:effectLst>
                  <a:outerShdw blurRad="38100" dist="38100" dir="2700000" algn="tl">
                    <a:srgbClr val="000000">
                      <a:alpha val="43137"/>
                    </a:srgbClr>
                  </a:outerShdw>
                </a:effectLst>
              </a:rPr>
              <a:t>within</a:t>
            </a:r>
            <a:r>
              <a:rPr lang="en-US" b="1" dirty="0">
                <a:effectLst>
                  <a:outerShdw blurRad="38100" dist="38100" dir="2700000" algn="tl">
                    <a:srgbClr val="000000">
                      <a:alpha val="43137"/>
                    </a:srgbClr>
                  </a:outerShdw>
                </a:effectLst>
              </a:rPr>
              <a:t> you (reflective practice)</a:t>
            </a:r>
          </a:p>
          <a:p>
            <a:pPr marL="835025" lvl="1" indent="-514350" eaLnBrk="1" hangingPunct="1">
              <a:buFont typeface="Courier New" panose="02070309020205020404" pitchFamily="49" charset="0"/>
              <a:buChar char="o"/>
              <a:defRPr/>
            </a:pPr>
            <a:endParaRPr lang="en-US" dirty="0"/>
          </a:p>
          <a:p>
            <a:pPr eaLnBrk="1" hangingPunct="1">
              <a:defRPr/>
            </a:pPr>
            <a:endParaRPr lang="en-US" dirty="0"/>
          </a:p>
        </p:txBody>
      </p:sp>
    </p:spTree>
    <p:extLst>
      <p:ext uri="{BB962C8B-B14F-4D97-AF65-F5344CB8AC3E}">
        <p14:creationId xmlns:p14="http://schemas.microsoft.com/office/powerpoint/2010/main" val="2182959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Beginning—Finding a Topic</a:t>
            </a:r>
          </a:p>
        </p:txBody>
      </p:sp>
      <p:sp>
        <p:nvSpPr>
          <p:cNvPr id="4099" name="Content Placeholder 2"/>
          <p:cNvSpPr>
            <a:spLocks noGrp="1"/>
          </p:cNvSpPr>
          <p:nvPr>
            <p:ph idx="1"/>
          </p:nvPr>
        </p:nvSpPr>
        <p:spPr>
          <a:xfrm>
            <a:off x="457200" y="1600200"/>
            <a:ext cx="8229600" cy="5257800"/>
          </a:xfrm>
        </p:spPr>
        <p:txBody>
          <a:bodyPr/>
          <a:lstStyle/>
          <a:p>
            <a:pPr marL="514350" indent="-514350" eaLnBrk="1" hangingPunct="1">
              <a:buFont typeface="+mj-lt"/>
              <a:buAutoNum type="arabicPeriod" startAt="2"/>
              <a:defRPr/>
            </a:pPr>
            <a:r>
              <a:rPr lang="en-US" sz="3200" b="1" dirty="0">
                <a:effectLst>
                  <a:outerShdw blurRad="38100" dist="38100" dir="2700000" algn="tl">
                    <a:srgbClr val="000000">
                      <a:alpha val="43137"/>
                    </a:srgbClr>
                  </a:outerShdw>
                </a:effectLst>
              </a:rPr>
              <a:t>Trust yourself!</a:t>
            </a:r>
          </a:p>
          <a:p>
            <a:pPr lvl="1" eaLnBrk="1" hangingPunct="1">
              <a:buFont typeface="Courier New" pitchFamily="49" charset="0"/>
              <a:buChar char="o"/>
              <a:defRPr/>
            </a:pPr>
            <a:r>
              <a:rPr lang="en-US" sz="2800" dirty="0"/>
              <a:t>Trust your feelings, intuitions, observations, and lived experience (plus: you are a scholar!)</a:t>
            </a:r>
          </a:p>
          <a:p>
            <a:pPr lvl="1" eaLnBrk="1" hangingPunct="1">
              <a:buFont typeface="Courier New" pitchFamily="49" charset="0"/>
              <a:buChar char="o"/>
              <a:defRPr/>
            </a:pPr>
            <a:r>
              <a:rPr lang="en-US" sz="2800" dirty="0"/>
              <a:t>Feel free to go with your burning questions</a:t>
            </a:r>
          </a:p>
          <a:p>
            <a:pPr lvl="1" eaLnBrk="1" hangingPunct="1">
              <a:buFont typeface="Courier New" pitchFamily="49" charset="0"/>
              <a:buChar char="o"/>
              <a:defRPr/>
            </a:pPr>
            <a:r>
              <a:rPr lang="en-US" sz="2800" dirty="0"/>
              <a:t>Take the opportunity to talk about these with your colleagues—cohort members and faculty—take a risk; be open</a:t>
            </a:r>
          </a:p>
          <a:p>
            <a:pPr lvl="1" eaLnBrk="1" hangingPunct="1">
              <a:buFont typeface="Courier New" pitchFamily="49" charset="0"/>
              <a:buChar char="o"/>
              <a:defRPr/>
            </a:pPr>
            <a:r>
              <a:rPr lang="en-US" sz="2800" dirty="0"/>
              <a:t>“Write the essay for yourself; hand in the essay for the professor.”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Beginning—Finding a Topic</a:t>
            </a:r>
          </a:p>
        </p:txBody>
      </p:sp>
      <p:sp>
        <p:nvSpPr>
          <p:cNvPr id="4099" name="Content Placeholder 2"/>
          <p:cNvSpPr>
            <a:spLocks noGrp="1"/>
          </p:cNvSpPr>
          <p:nvPr>
            <p:ph idx="1"/>
          </p:nvPr>
        </p:nvSpPr>
        <p:spPr/>
        <p:txBody>
          <a:bodyPr/>
          <a:lstStyle/>
          <a:p>
            <a:pPr marL="514350" indent="-514350" eaLnBrk="1" hangingPunct="1">
              <a:buFont typeface="+mj-lt"/>
              <a:buAutoNum type="arabicPeriod" startAt="3"/>
              <a:defRPr/>
            </a:pPr>
            <a:r>
              <a:rPr lang="en-US" sz="3200" b="1" dirty="0">
                <a:effectLst>
                  <a:outerShdw blurRad="38100" dist="38100" dir="2700000" algn="tl">
                    <a:srgbClr val="000000">
                      <a:alpha val="43137"/>
                    </a:srgbClr>
                  </a:outerShdw>
                </a:effectLst>
              </a:rPr>
              <a:t>Do your research.</a:t>
            </a:r>
          </a:p>
          <a:p>
            <a:pPr lvl="1" eaLnBrk="1" hangingPunct="1">
              <a:buFont typeface="Courier New" pitchFamily="49" charset="0"/>
              <a:buChar char="o"/>
              <a:defRPr/>
            </a:pPr>
            <a:r>
              <a:rPr lang="en-US" sz="3200" dirty="0"/>
              <a:t>What are some of the sources of information and data you can use in doing your research?</a:t>
            </a:r>
          </a:p>
        </p:txBody>
      </p:sp>
    </p:spTree>
    <p:extLst>
      <p:ext uri="{BB962C8B-B14F-4D97-AF65-F5344CB8AC3E}">
        <p14:creationId xmlns:p14="http://schemas.microsoft.com/office/powerpoint/2010/main" val="4043309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Beginning—Finding a Topic</a:t>
            </a:r>
          </a:p>
        </p:txBody>
      </p:sp>
      <p:sp>
        <p:nvSpPr>
          <p:cNvPr id="4099" name="Content Placeholder 2"/>
          <p:cNvSpPr>
            <a:spLocks noGrp="1"/>
          </p:cNvSpPr>
          <p:nvPr>
            <p:ph idx="1"/>
          </p:nvPr>
        </p:nvSpPr>
        <p:spPr/>
        <p:txBody>
          <a:bodyPr/>
          <a:lstStyle/>
          <a:p>
            <a:pPr marL="514350" indent="-514350" eaLnBrk="1" hangingPunct="1">
              <a:buFont typeface="+mj-lt"/>
              <a:buAutoNum type="arabicPeriod" startAt="3"/>
              <a:defRPr/>
            </a:pPr>
            <a:r>
              <a:rPr lang="en-US" sz="3200" b="1" dirty="0">
                <a:effectLst>
                  <a:outerShdw blurRad="38100" dist="38100" dir="2700000" algn="tl">
                    <a:srgbClr val="000000">
                      <a:alpha val="43137"/>
                    </a:srgbClr>
                  </a:outerShdw>
                </a:effectLst>
              </a:rPr>
              <a:t>Do your research.</a:t>
            </a:r>
          </a:p>
          <a:p>
            <a:pPr lvl="1" eaLnBrk="1" hangingPunct="1">
              <a:buFont typeface="Courier New" pitchFamily="49" charset="0"/>
              <a:buChar char="o"/>
              <a:defRPr/>
            </a:pPr>
            <a:r>
              <a:rPr lang="en-US" sz="3200" dirty="0" err="1"/>
              <a:t>CityU</a:t>
            </a:r>
            <a:r>
              <a:rPr lang="en-US" sz="3200" dirty="0"/>
              <a:t> library—databases; journals and books</a:t>
            </a:r>
          </a:p>
          <a:p>
            <a:pPr lvl="1" eaLnBrk="1" hangingPunct="1">
              <a:buFont typeface="Courier New" pitchFamily="49" charset="0"/>
              <a:buChar char="o"/>
              <a:defRPr/>
            </a:pPr>
            <a:r>
              <a:rPr lang="en-US" sz="3200" dirty="0"/>
              <a:t>Other libraries: public, UBC, SFU</a:t>
            </a:r>
          </a:p>
          <a:p>
            <a:pPr lvl="1" eaLnBrk="1" hangingPunct="1">
              <a:buFont typeface="Courier New" pitchFamily="49" charset="0"/>
              <a:buChar char="o"/>
              <a:defRPr/>
            </a:pPr>
            <a:r>
              <a:rPr lang="en-US" sz="3200" dirty="0"/>
              <a:t>Google Scholar—link to libraries</a:t>
            </a:r>
          </a:p>
          <a:p>
            <a:pPr lvl="1" eaLnBrk="1" hangingPunct="1">
              <a:buFont typeface="Courier New" pitchFamily="49" charset="0"/>
              <a:buChar char="o"/>
              <a:defRPr/>
            </a:pPr>
            <a:r>
              <a:rPr lang="en-US" sz="3200" dirty="0"/>
              <a:t>Scholarly or professional websites on your topic—be discriminating</a:t>
            </a:r>
          </a:p>
          <a:p>
            <a:pPr lvl="1" eaLnBrk="1" hangingPunct="1">
              <a:buFont typeface="Courier New" pitchFamily="49" charset="0"/>
              <a:buChar char="o"/>
              <a:defRPr/>
            </a:pPr>
            <a:r>
              <a:rPr lang="en-US" sz="3200" dirty="0"/>
              <a:t>Conversations with others</a:t>
            </a:r>
          </a:p>
        </p:txBody>
      </p:sp>
    </p:spTree>
    <p:extLst>
      <p:ext uri="{BB962C8B-B14F-4D97-AF65-F5344CB8AC3E}">
        <p14:creationId xmlns:p14="http://schemas.microsoft.com/office/powerpoint/2010/main" val="649627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Beginning—Finding a Topic</a:t>
            </a:r>
          </a:p>
        </p:txBody>
      </p:sp>
      <p:sp>
        <p:nvSpPr>
          <p:cNvPr id="4099" name="Content Placeholder 2"/>
          <p:cNvSpPr>
            <a:spLocks noGrp="1"/>
          </p:cNvSpPr>
          <p:nvPr>
            <p:ph idx="1"/>
          </p:nvPr>
        </p:nvSpPr>
        <p:spPr/>
        <p:txBody>
          <a:bodyPr/>
          <a:lstStyle/>
          <a:p>
            <a:pPr marL="514350" indent="-514350" eaLnBrk="1" hangingPunct="1">
              <a:buFont typeface="+mj-lt"/>
              <a:buAutoNum type="arabicPeriod" startAt="3"/>
              <a:defRPr/>
            </a:pPr>
            <a:r>
              <a:rPr lang="en-US" sz="3200" b="1" dirty="0">
                <a:effectLst>
                  <a:outerShdw blurRad="38100" dist="38100" dir="2700000" algn="tl">
                    <a:srgbClr val="000000">
                      <a:alpha val="43137"/>
                    </a:srgbClr>
                  </a:outerShdw>
                </a:effectLst>
              </a:rPr>
              <a:t>Do your research.</a:t>
            </a:r>
          </a:p>
          <a:p>
            <a:pPr lvl="1" eaLnBrk="1" hangingPunct="1">
              <a:buFont typeface="Courier New" pitchFamily="49" charset="0"/>
              <a:buChar char="o"/>
              <a:defRPr/>
            </a:pPr>
            <a:r>
              <a:rPr lang="en-US" sz="3200" dirty="0"/>
              <a:t>Read and find resources; make connections between authors and ideas; follow trends in thought</a:t>
            </a:r>
          </a:p>
          <a:p>
            <a:pPr lvl="1" eaLnBrk="1" hangingPunct="1">
              <a:buFont typeface="Courier New" pitchFamily="49" charset="0"/>
              <a:buChar char="o"/>
              <a:defRPr/>
            </a:pPr>
            <a:r>
              <a:rPr lang="en-US" sz="3200" dirty="0"/>
              <a:t>Try to get the “big picture” and details</a:t>
            </a:r>
          </a:p>
          <a:p>
            <a:pPr lvl="1" eaLnBrk="1" hangingPunct="1">
              <a:buFont typeface="Courier New" pitchFamily="49" charset="0"/>
              <a:buChar char="o"/>
              <a:defRPr/>
            </a:pPr>
            <a:r>
              <a:rPr lang="en-US" sz="3200" dirty="0"/>
              <a:t>Get at least enough information initially so that you can develop a thesis statement</a:t>
            </a:r>
          </a:p>
          <a:p>
            <a:pPr lvl="1" eaLnBrk="1" hangingPunct="1">
              <a:buFont typeface="Courier New" pitchFamily="49" charset="0"/>
              <a:buChar char="o"/>
              <a:defRPr/>
            </a:pPr>
            <a:r>
              <a:rPr lang="en-US" sz="3200" dirty="0"/>
              <a:t>Organize and manage your information</a:t>
            </a:r>
          </a:p>
        </p:txBody>
      </p:sp>
    </p:spTree>
    <p:extLst>
      <p:ext uri="{BB962C8B-B14F-4D97-AF65-F5344CB8AC3E}">
        <p14:creationId xmlns:p14="http://schemas.microsoft.com/office/powerpoint/2010/main" val="160654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a:t>Beginning—Assessing Your Needs</a:t>
            </a:r>
          </a:p>
        </p:txBody>
      </p:sp>
      <p:sp>
        <p:nvSpPr>
          <p:cNvPr id="3" name="Content Placeholder 2"/>
          <p:cNvSpPr>
            <a:spLocks noGrp="1"/>
          </p:cNvSpPr>
          <p:nvPr>
            <p:ph idx="1"/>
          </p:nvPr>
        </p:nvSpPr>
        <p:spPr/>
        <p:txBody>
          <a:bodyPr/>
          <a:lstStyle/>
          <a:p>
            <a:pPr marL="0" indent="0" eaLnBrk="1" hangingPunct="1">
              <a:buNone/>
              <a:defRPr/>
            </a:pPr>
            <a:endParaRPr lang="en-US" sz="3200" b="1" dirty="0">
              <a:effectLst>
                <a:outerShdw blurRad="38100" dist="38100" dir="2700000" algn="tl">
                  <a:srgbClr val="000000">
                    <a:alpha val="43137"/>
                  </a:srgbClr>
                </a:outerShdw>
              </a:effectLst>
            </a:endParaRPr>
          </a:p>
          <a:p>
            <a:pPr marL="0" indent="0" algn="ctr" eaLnBrk="1" hangingPunct="1">
              <a:buNone/>
              <a:defRPr/>
            </a:pPr>
            <a:r>
              <a:rPr lang="en-US" sz="3200" b="1" dirty="0">
                <a:effectLst>
                  <a:outerShdw blurRad="38100" dist="38100" dir="2700000" algn="tl">
                    <a:srgbClr val="000000">
                      <a:alpha val="43137"/>
                    </a:srgbClr>
                  </a:outerShdw>
                </a:effectLst>
              </a:rPr>
              <a:t>What are some of the specific questions or concerns you have about writing and writing assignments?</a:t>
            </a:r>
            <a:endParaRPr lang="en-US" sz="3200" dirty="0"/>
          </a:p>
          <a:p>
            <a:pPr eaLnBrk="1" hangingPunct="1">
              <a:defRPr/>
            </a:pPr>
            <a:endParaRPr lang="en-US" dirty="0"/>
          </a:p>
        </p:txBody>
      </p:sp>
    </p:spTree>
    <p:extLst>
      <p:ext uri="{BB962C8B-B14F-4D97-AF65-F5344CB8AC3E}">
        <p14:creationId xmlns:p14="http://schemas.microsoft.com/office/powerpoint/2010/main" val="3009447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Beginning—Finding a Topic</a:t>
            </a:r>
          </a:p>
        </p:txBody>
      </p:sp>
      <p:sp>
        <p:nvSpPr>
          <p:cNvPr id="4099" name="Content Placeholder 2"/>
          <p:cNvSpPr>
            <a:spLocks noGrp="1"/>
          </p:cNvSpPr>
          <p:nvPr>
            <p:ph idx="1"/>
          </p:nvPr>
        </p:nvSpPr>
        <p:spPr/>
        <p:txBody>
          <a:bodyPr/>
          <a:lstStyle/>
          <a:p>
            <a:pPr marL="514350" indent="-514350" eaLnBrk="1" hangingPunct="1">
              <a:buFont typeface="+mj-lt"/>
              <a:buAutoNum type="arabicPeriod" startAt="3"/>
              <a:defRPr/>
            </a:pPr>
            <a:r>
              <a:rPr lang="en-US" sz="3200" b="1" dirty="0">
                <a:effectLst>
                  <a:outerShdw blurRad="38100" dist="38100" dir="2700000" algn="tl">
                    <a:srgbClr val="000000">
                      <a:alpha val="43137"/>
                    </a:srgbClr>
                  </a:outerShdw>
                </a:effectLst>
              </a:rPr>
              <a:t>Do your research.</a:t>
            </a:r>
          </a:p>
          <a:p>
            <a:pPr lvl="1" eaLnBrk="1" hangingPunct="1">
              <a:buFont typeface="Courier New" pitchFamily="49" charset="0"/>
              <a:buChar char="o"/>
              <a:defRPr/>
            </a:pPr>
            <a:r>
              <a:rPr lang="en-US" sz="3200" dirty="0"/>
              <a:t>Become the world’s leading expert on your topic. Work hard at doing that … and remember that </a:t>
            </a:r>
            <a:r>
              <a:rPr lang="en-US" sz="3200" i="1" dirty="0"/>
              <a:t>no one else </a:t>
            </a:r>
            <a:r>
              <a:rPr lang="en-US" sz="3200" dirty="0"/>
              <a:t>will have the unique experience, knowledge, and perspective that you will have</a:t>
            </a:r>
          </a:p>
          <a:p>
            <a:pPr lvl="1" eaLnBrk="1" hangingPunct="1">
              <a:buFont typeface="Courier New" pitchFamily="49" charset="0"/>
              <a:buChar char="o"/>
              <a:defRPr/>
            </a:pPr>
            <a:r>
              <a:rPr lang="en-US" sz="3200" dirty="0"/>
              <a:t>As a scholar in your Master’s program, you </a:t>
            </a:r>
            <a:r>
              <a:rPr lang="en-US" sz="3200" i="1" dirty="0"/>
              <a:t>can</a:t>
            </a:r>
            <a:r>
              <a:rPr lang="en-US" sz="3200" dirty="0"/>
              <a:t> make a unique and valuable contribution to both knowledge and practice</a:t>
            </a:r>
          </a:p>
        </p:txBody>
      </p:sp>
    </p:spTree>
    <p:extLst>
      <p:ext uri="{BB962C8B-B14F-4D97-AF65-F5344CB8AC3E}">
        <p14:creationId xmlns:p14="http://schemas.microsoft.com/office/powerpoint/2010/main" val="2739579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your Audience</a:t>
            </a:r>
          </a:p>
        </p:txBody>
      </p:sp>
      <p:sp>
        <p:nvSpPr>
          <p:cNvPr id="3" name="Content Placeholder 2"/>
          <p:cNvSpPr>
            <a:spLocks noGrp="1"/>
          </p:cNvSpPr>
          <p:nvPr>
            <p:ph idx="1"/>
          </p:nvPr>
        </p:nvSpPr>
        <p:spPr/>
        <p:txBody>
          <a:bodyPr/>
          <a:lstStyle/>
          <a:p>
            <a:pPr>
              <a:buFont typeface="Wingdings 2" panose="05020102010507070707" pitchFamily="18" charset="2"/>
              <a:buChar char=""/>
            </a:pPr>
            <a:r>
              <a:rPr lang="en-US" sz="3200" dirty="0"/>
              <a:t>Your writing will primarily be academic in nature, following the conventions of academic writing</a:t>
            </a:r>
          </a:p>
          <a:p>
            <a:pPr lvl="1">
              <a:buFont typeface="Courier New" panose="02070309020205020404" pitchFamily="49" charset="0"/>
              <a:buChar char="o"/>
            </a:pPr>
            <a:r>
              <a:rPr lang="en-US" sz="2800" dirty="0"/>
              <a:t>More formal; avoid colloquialisms</a:t>
            </a:r>
          </a:p>
          <a:p>
            <a:pPr lvl="1">
              <a:buFont typeface="Courier New" panose="02070309020205020404" pitchFamily="49" charset="0"/>
              <a:buChar char="o"/>
            </a:pPr>
            <a:r>
              <a:rPr lang="en-US" sz="2800" dirty="0"/>
              <a:t>Use of first person is okay! You can choose whether first or third person works for you</a:t>
            </a:r>
          </a:p>
          <a:p>
            <a:pPr lvl="1">
              <a:buFont typeface="Courier New" panose="02070309020205020404" pitchFamily="49" charset="0"/>
              <a:buChar char="o"/>
            </a:pPr>
            <a:r>
              <a:rPr lang="en-US" sz="2800" dirty="0"/>
              <a:t>Become familiar with academic styles of writing by reading the literature</a:t>
            </a:r>
          </a:p>
          <a:p>
            <a:pPr lvl="1">
              <a:buFont typeface="Courier New" panose="02070309020205020404" pitchFamily="49" charset="0"/>
              <a:buChar char="o"/>
            </a:pPr>
            <a:r>
              <a:rPr lang="en-US" sz="2800" dirty="0"/>
              <a:t>Feel free to imitate writers whose work you really like</a:t>
            </a:r>
          </a:p>
        </p:txBody>
      </p:sp>
    </p:spTree>
    <p:extLst>
      <p:ext uri="{BB962C8B-B14F-4D97-AF65-F5344CB8AC3E}">
        <p14:creationId xmlns:p14="http://schemas.microsoft.com/office/powerpoint/2010/main" val="982374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Outline</a:t>
            </a:r>
          </a:p>
        </p:txBody>
      </p:sp>
      <p:sp>
        <p:nvSpPr>
          <p:cNvPr id="3" name="Content Placeholder 2"/>
          <p:cNvSpPr>
            <a:spLocks noGrp="1"/>
          </p:cNvSpPr>
          <p:nvPr>
            <p:ph idx="1"/>
          </p:nvPr>
        </p:nvSpPr>
        <p:spPr/>
        <p:txBody>
          <a:bodyPr/>
          <a:lstStyle/>
          <a:p>
            <a:pPr>
              <a:buFont typeface="Wingdings 2" panose="05020102010507070707" pitchFamily="18" charset="2"/>
              <a:buChar char=""/>
            </a:pPr>
            <a:r>
              <a:rPr lang="en-US" dirty="0"/>
              <a:t>Before you start writing formally, create an outline that will help you organize your thoughts, ideas, and data</a:t>
            </a:r>
          </a:p>
          <a:p>
            <a:pPr>
              <a:buFont typeface="Wingdings 2" panose="05020102010507070707" pitchFamily="18" charset="2"/>
              <a:buChar char=""/>
            </a:pPr>
            <a:r>
              <a:rPr lang="en-US" dirty="0"/>
              <a:t>You may need to do some initial (pre-) writing before this to help you get some ideas flowing—writing has that (magic) power to help stimulate and organize your ideas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Outline</a:t>
            </a:r>
          </a:p>
        </p:txBody>
      </p:sp>
      <p:sp>
        <p:nvSpPr>
          <p:cNvPr id="3" name="Content Placeholder 2"/>
          <p:cNvSpPr>
            <a:spLocks noGrp="1"/>
          </p:cNvSpPr>
          <p:nvPr>
            <p:ph idx="1"/>
          </p:nvPr>
        </p:nvSpPr>
        <p:spPr/>
        <p:txBody>
          <a:bodyPr/>
          <a:lstStyle/>
          <a:p>
            <a:pPr marL="136525" indent="0">
              <a:buNone/>
            </a:pPr>
            <a:r>
              <a:rPr lang="en-US" dirty="0"/>
              <a:t>All good pieces of writing have three parts:</a:t>
            </a:r>
          </a:p>
          <a:p>
            <a:pPr marL="136525" indent="0">
              <a:buNone/>
            </a:pPr>
            <a:endParaRPr lang="en-US" dirty="0"/>
          </a:p>
          <a:p>
            <a:pPr marL="650875" indent="-514350">
              <a:buFont typeface="+mj-lt"/>
              <a:buAutoNum type="arabicPeriod"/>
            </a:pPr>
            <a:r>
              <a:rPr lang="en-US" dirty="0"/>
              <a:t>Beginning</a:t>
            </a:r>
          </a:p>
          <a:p>
            <a:pPr marL="650875" indent="-514350">
              <a:buFont typeface="+mj-lt"/>
              <a:buAutoNum type="arabicPeriod"/>
            </a:pPr>
            <a:r>
              <a:rPr lang="en-US" dirty="0"/>
              <a:t>Middle </a:t>
            </a:r>
          </a:p>
          <a:p>
            <a:pPr marL="650875" indent="-514350">
              <a:buFont typeface="+mj-lt"/>
              <a:buAutoNum type="arabicPeriod"/>
            </a:pPr>
            <a:r>
              <a:rPr lang="en-US" dirty="0"/>
              <a:t>End</a:t>
            </a:r>
          </a:p>
        </p:txBody>
      </p:sp>
    </p:spTree>
    <p:extLst>
      <p:ext uri="{BB962C8B-B14F-4D97-AF65-F5344CB8AC3E}">
        <p14:creationId xmlns:p14="http://schemas.microsoft.com/office/powerpoint/2010/main" val="57382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Outline</a:t>
            </a:r>
          </a:p>
        </p:txBody>
      </p:sp>
      <p:sp>
        <p:nvSpPr>
          <p:cNvPr id="3" name="Content Placeholder 2"/>
          <p:cNvSpPr>
            <a:spLocks noGrp="1"/>
          </p:cNvSpPr>
          <p:nvPr>
            <p:ph idx="1"/>
          </p:nvPr>
        </p:nvSpPr>
        <p:spPr/>
        <p:txBody>
          <a:bodyPr/>
          <a:lstStyle/>
          <a:p>
            <a:pPr marL="136525" indent="0">
              <a:buNone/>
            </a:pPr>
            <a:r>
              <a:rPr lang="en-US" dirty="0"/>
              <a:t>All good pieces of writing have three parts:</a:t>
            </a:r>
          </a:p>
          <a:p>
            <a:pPr marL="136525" indent="0">
              <a:buNone/>
            </a:pPr>
            <a:endParaRPr lang="en-US" dirty="0"/>
          </a:p>
          <a:p>
            <a:pPr marL="650875" indent="-514350">
              <a:buFont typeface="+mj-lt"/>
              <a:buAutoNum type="arabicPeriod"/>
            </a:pPr>
            <a:r>
              <a:rPr lang="en-US" dirty="0"/>
              <a:t>Beginning—Introduction</a:t>
            </a:r>
          </a:p>
          <a:p>
            <a:pPr marL="650875" indent="-514350">
              <a:buFont typeface="+mj-lt"/>
              <a:buAutoNum type="arabicPeriod"/>
            </a:pPr>
            <a:r>
              <a:rPr lang="en-US" dirty="0"/>
              <a:t>Middle—Main body of the essay</a:t>
            </a:r>
          </a:p>
          <a:p>
            <a:pPr marL="650875" indent="-514350">
              <a:buFont typeface="+mj-lt"/>
              <a:buAutoNum type="arabicPeriod"/>
            </a:pPr>
            <a:r>
              <a:rPr lang="en-US" dirty="0"/>
              <a:t>End—Conclusions and discussion</a:t>
            </a:r>
          </a:p>
        </p:txBody>
      </p:sp>
    </p:spTree>
    <p:extLst>
      <p:ext uri="{BB962C8B-B14F-4D97-AF65-F5344CB8AC3E}">
        <p14:creationId xmlns:p14="http://schemas.microsoft.com/office/powerpoint/2010/main" val="39237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0"/>
            <a:ext cx="8229600" cy="7010400"/>
          </a:xfrm>
        </p:spPr>
        <p:txBody>
          <a:bodyPr/>
          <a:lstStyle/>
          <a:p>
            <a:pPr>
              <a:buNone/>
            </a:pPr>
            <a:endParaRPr lang="en-US" sz="1600" b="1" dirty="0"/>
          </a:p>
          <a:p>
            <a:pPr>
              <a:buNone/>
            </a:pPr>
            <a:r>
              <a:rPr lang="en-US" sz="1600" b="1" dirty="0"/>
              <a:t>A Possible Outline</a:t>
            </a:r>
          </a:p>
          <a:p>
            <a:pPr>
              <a:buNone/>
            </a:pPr>
            <a:r>
              <a:rPr lang="en-US" sz="1400" b="1" dirty="0">
                <a:solidFill>
                  <a:srgbClr val="FFFF00"/>
                </a:solidFill>
              </a:rPr>
              <a:t>I. </a:t>
            </a:r>
            <a:r>
              <a:rPr lang="en-US" sz="1400" b="1" dirty="0">
                <a:solidFill>
                  <a:srgbClr val="FFFF00"/>
                </a:solidFill>
                <a:effectLst>
                  <a:outerShdw blurRad="38100" dist="38100" dir="2700000" algn="tl">
                    <a:srgbClr val="000000">
                      <a:alpha val="43137"/>
                    </a:srgbClr>
                  </a:outerShdw>
                </a:effectLst>
              </a:rPr>
              <a:t>Introduction</a:t>
            </a:r>
            <a:endParaRPr lang="en-US" sz="1400" dirty="0">
              <a:solidFill>
                <a:srgbClr val="FFFF00"/>
              </a:solidFill>
              <a:effectLst>
                <a:outerShdw blurRad="38100" dist="38100" dir="2700000" algn="tl">
                  <a:srgbClr val="000000">
                    <a:alpha val="43137"/>
                  </a:srgbClr>
                </a:outerShdw>
              </a:effectLst>
            </a:endParaRPr>
          </a:p>
          <a:p>
            <a:pPr>
              <a:buNone/>
            </a:pPr>
            <a:r>
              <a:rPr lang="en-US" sz="1400" dirty="0">
                <a:solidFill>
                  <a:srgbClr val="FFFF00"/>
                </a:solidFill>
              </a:rPr>
              <a:t>     1. Sentence to get the attention of your readers at the beginning</a:t>
            </a:r>
          </a:p>
          <a:p>
            <a:pPr>
              <a:buNone/>
            </a:pPr>
            <a:r>
              <a:rPr lang="en-US" sz="1400" dirty="0">
                <a:solidFill>
                  <a:srgbClr val="FFFF00"/>
                </a:solidFill>
              </a:rPr>
              <a:t>     2. Give background material about your topic, issue, or problem; can include personal data</a:t>
            </a:r>
          </a:p>
          <a:p>
            <a:pPr>
              <a:buNone/>
            </a:pPr>
            <a:r>
              <a:rPr lang="en-US" sz="1400" dirty="0">
                <a:solidFill>
                  <a:srgbClr val="FFFF00"/>
                </a:solidFill>
              </a:rPr>
              <a:t>     3. Statement of the problem and purpose of your study/paper/essay</a:t>
            </a:r>
          </a:p>
          <a:p>
            <a:pPr>
              <a:buNone/>
            </a:pPr>
            <a:r>
              <a:rPr lang="en-US" sz="1400" dirty="0">
                <a:solidFill>
                  <a:srgbClr val="FFFF00"/>
                </a:solidFill>
              </a:rPr>
              <a:t>     4. Statement of the Research Question or Thesis statement	</a:t>
            </a:r>
          </a:p>
          <a:p>
            <a:pPr>
              <a:buNone/>
            </a:pPr>
            <a:r>
              <a:rPr lang="en-US" sz="1400" dirty="0">
                <a:solidFill>
                  <a:srgbClr val="FFFF00"/>
                </a:solidFill>
              </a:rPr>
              <a:t>     5. Importance of your work</a:t>
            </a:r>
          </a:p>
          <a:p>
            <a:pPr>
              <a:buNone/>
            </a:pPr>
            <a:r>
              <a:rPr lang="en-US" sz="1400" dirty="0">
                <a:solidFill>
                  <a:srgbClr val="FFFF00"/>
                </a:solidFill>
              </a:rPr>
              <a:t>     6. Road map for the reader: indicate for the reader how you are going to structure the paper.   </a:t>
            </a:r>
          </a:p>
          <a:p>
            <a:pPr>
              <a:buNone/>
            </a:pPr>
            <a:r>
              <a:rPr lang="en-US" sz="1400" b="1" dirty="0">
                <a:solidFill>
                  <a:srgbClr val="FFFF00"/>
                </a:solidFill>
              </a:rPr>
              <a:t>II</a:t>
            </a:r>
            <a:r>
              <a:rPr lang="en-US" sz="1400" b="1" dirty="0">
                <a:solidFill>
                  <a:srgbClr val="FFFF00"/>
                </a:solidFill>
                <a:effectLst>
                  <a:outerShdw blurRad="38100" dist="38100" dir="2700000" algn="tl">
                    <a:srgbClr val="000000">
                      <a:alpha val="43137"/>
                    </a:srgbClr>
                  </a:outerShdw>
                </a:effectLst>
              </a:rPr>
              <a:t>. Body of the Essay</a:t>
            </a:r>
            <a:endParaRPr lang="en-US" sz="1400" dirty="0">
              <a:solidFill>
                <a:srgbClr val="FFFF00"/>
              </a:solidFill>
              <a:effectLst>
                <a:outerShdw blurRad="38100" dist="38100" dir="2700000" algn="tl">
                  <a:srgbClr val="000000">
                    <a:alpha val="43137"/>
                  </a:srgbClr>
                </a:outerShdw>
              </a:effectLst>
            </a:endParaRPr>
          </a:p>
          <a:p>
            <a:pPr>
              <a:buNone/>
            </a:pPr>
            <a:r>
              <a:rPr lang="en-US" sz="1400" dirty="0">
                <a:solidFill>
                  <a:srgbClr val="FFFF00"/>
                </a:solidFill>
              </a:rPr>
              <a:t>     </a:t>
            </a:r>
            <a:r>
              <a:rPr lang="en-US" sz="1400" u="sng" dirty="0">
                <a:solidFill>
                  <a:srgbClr val="FFFF00"/>
                </a:solidFill>
              </a:rPr>
              <a:t>1. Definitions of terms</a:t>
            </a:r>
          </a:p>
          <a:p>
            <a:pPr>
              <a:buNone/>
            </a:pPr>
            <a:r>
              <a:rPr lang="en-US" sz="1400" dirty="0">
                <a:solidFill>
                  <a:srgbClr val="FFFF00"/>
                </a:solidFill>
              </a:rPr>
              <a:t>     </a:t>
            </a:r>
            <a:r>
              <a:rPr lang="en-US" sz="1400" u="sng" dirty="0">
                <a:solidFill>
                  <a:srgbClr val="FFFF00"/>
                </a:solidFill>
              </a:rPr>
              <a:t>2. Theoretical frameworks (theories you will use to explain what is going on):</a:t>
            </a:r>
            <a:endParaRPr lang="en-US" sz="1400" dirty="0">
              <a:solidFill>
                <a:srgbClr val="FFFF00"/>
              </a:solidFill>
            </a:endParaRPr>
          </a:p>
          <a:p>
            <a:pPr>
              <a:buNone/>
            </a:pPr>
            <a:r>
              <a:rPr lang="en-US" sz="1400" dirty="0">
                <a:solidFill>
                  <a:srgbClr val="FFFF00"/>
                </a:solidFill>
              </a:rPr>
              <a:t>          a. First theory</a:t>
            </a:r>
          </a:p>
          <a:p>
            <a:pPr>
              <a:buNone/>
            </a:pPr>
            <a:r>
              <a:rPr lang="en-US" sz="1400" dirty="0">
                <a:solidFill>
                  <a:srgbClr val="FFFF00"/>
                </a:solidFill>
              </a:rPr>
              <a:t>          b. Second theory          </a:t>
            </a:r>
          </a:p>
          <a:p>
            <a:pPr>
              <a:buNone/>
            </a:pPr>
            <a:r>
              <a:rPr lang="en-US" sz="1400" dirty="0">
                <a:solidFill>
                  <a:srgbClr val="FFFF00"/>
                </a:solidFill>
              </a:rPr>
              <a:t>          c. Third theory</a:t>
            </a:r>
          </a:p>
          <a:p>
            <a:pPr>
              <a:buNone/>
            </a:pPr>
            <a:r>
              <a:rPr lang="en-US" sz="1400" dirty="0">
                <a:solidFill>
                  <a:srgbClr val="FFFF00"/>
                </a:solidFill>
              </a:rPr>
              <a:t>     3</a:t>
            </a:r>
            <a:r>
              <a:rPr lang="en-US" sz="1400" u="sng" dirty="0">
                <a:solidFill>
                  <a:srgbClr val="FFFF00"/>
                </a:solidFill>
              </a:rPr>
              <a:t>. Research Findings that support (or not) the theories:</a:t>
            </a:r>
            <a:endParaRPr lang="en-US" sz="1400" dirty="0">
              <a:solidFill>
                <a:srgbClr val="FFFF00"/>
              </a:solidFill>
            </a:endParaRPr>
          </a:p>
          <a:p>
            <a:pPr>
              <a:buNone/>
            </a:pPr>
            <a:r>
              <a:rPr lang="en-US" sz="1400" dirty="0">
                <a:solidFill>
                  <a:srgbClr val="FFFF00"/>
                </a:solidFill>
              </a:rPr>
              <a:t>          a. Supporting evidence </a:t>
            </a:r>
          </a:p>
          <a:p>
            <a:pPr>
              <a:buNone/>
            </a:pPr>
            <a:r>
              <a:rPr lang="en-US" sz="1400" dirty="0">
                <a:solidFill>
                  <a:srgbClr val="FFFF00"/>
                </a:solidFill>
              </a:rPr>
              <a:t>          b. More supporting evidence </a:t>
            </a:r>
          </a:p>
          <a:p>
            <a:pPr>
              <a:buNone/>
            </a:pPr>
            <a:r>
              <a:rPr lang="en-US" sz="1400" dirty="0">
                <a:solidFill>
                  <a:srgbClr val="FFFF00"/>
                </a:solidFill>
              </a:rPr>
              <a:t>          c. More supporting evidence </a:t>
            </a:r>
          </a:p>
          <a:p>
            <a:pPr>
              <a:buNone/>
            </a:pPr>
            <a:r>
              <a:rPr lang="en-US" sz="1400" dirty="0">
                <a:solidFill>
                  <a:srgbClr val="FFFF00"/>
                </a:solidFill>
              </a:rPr>
              <a:t>	d. Any evidence that goes against this second idea  </a:t>
            </a:r>
            <a:r>
              <a:rPr lang="en-US" sz="1400" u="sng" dirty="0">
                <a:solidFill>
                  <a:srgbClr val="FFFF00"/>
                </a:solidFill>
              </a:rPr>
              <a:t> </a:t>
            </a:r>
            <a:endParaRPr lang="en-US" sz="1400" dirty="0">
              <a:solidFill>
                <a:srgbClr val="FFFF00"/>
              </a:solidFill>
            </a:endParaRPr>
          </a:p>
          <a:p>
            <a:pPr>
              <a:buNone/>
            </a:pPr>
            <a:r>
              <a:rPr lang="en-US" sz="1400" b="1" dirty="0">
                <a:solidFill>
                  <a:srgbClr val="FFFF00"/>
                </a:solidFill>
              </a:rPr>
              <a:t>III. </a:t>
            </a:r>
            <a:r>
              <a:rPr lang="en-US" sz="1400" b="1" dirty="0">
                <a:solidFill>
                  <a:srgbClr val="FFFF00"/>
                </a:solidFill>
                <a:effectLst>
                  <a:outerShdw blurRad="38100" dist="38100" dir="2700000" algn="tl">
                    <a:srgbClr val="000000">
                      <a:alpha val="43137"/>
                    </a:srgbClr>
                  </a:outerShdw>
                </a:effectLst>
              </a:rPr>
              <a:t>Conclusion (So what does all this mean?)</a:t>
            </a:r>
            <a:endParaRPr lang="en-US" sz="1400" dirty="0">
              <a:solidFill>
                <a:srgbClr val="FFFF00"/>
              </a:solidFill>
              <a:effectLst>
                <a:outerShdw blurRad="38100" dist="38100" dir="2700000" algn="tl">
                  <a:srgbClr val="000000">
                    <a:alpha val="43137"/>
                  </a:srgbClr>
                </a:outerShdw>
              </a:effectLst>
            </a:endParaRPr>
          </a:p>
          <a:p>
            <a:pPr>
              <a:buNone/>
            </a:pPr>
            <a:r>
              <a:rPr lang="en-US" sz="1400" dirty="0">
                <a:solidFill>
                  <a:srgbClr val="FFFF00"/>
                </a:solidFill>
              </a:rPr>
              <a:t>     1. Restatement of your thesis and very brief summary of findings</a:t>
            </a:r>
          </a:p>
          <a:p>
            <a:pPr>
              <a:buNone/>
            </a:pPr>
            <a:r>
              <a:rPr lang="en-US" sz="1400" dirty="0">
                <a:solidFill>
                  <a:srgbClr val="FFFF00"/>
                </a:solidFill>
              </a:rPr>
              <a:t>     2. Consideration of the </a:t>
            </a:r>
            <a:r>
              <a:rPr lang="en-US" sz="1400" b="1" dirty="0">
                <a:solidFill>
                  <a:srgbClr val="FFFF00"/>
                </a:solidFill>
              </a:rPr>
              <a:t>implications</a:t>
            </a:r>
            <a:r>
              <a:rPr lang="en-US" sz="1400" dirty="0">
                <a:solidFill>
                  <a:srgbClr val="FFFF00"/>
                </a:solidFill>
              </a:rPr>
              <a:t> of your thesis: how is it significant to your readers and their concerns? What are the implications for teaching &amp; learning, for leaders, for school counsellors, for other educational stakeholders?</a:t>
            </a:r>
          </a:p>
          <a:p>
            <a:pPr>
              <a:buNone/>
            </a:pPr>
            <a:r>
              <a:rPr lang="en-US" sz="1400" dirty="0">
                <a:solidFill>
                  <a:srgbClr val="FFFF00"/>
                </a:solidFill>
              </a:rPr>
              <a:t>     3. What r</a:t>
            </a:r>
            <a:r>
              <a:rPr lang="en-US" sz="1400" b="1" dirty="0">
                <a:solidFill>
                  <a:srgbClr val="FFFF00"/>
                </a:solidFill>
              </a:rPr>
              <a:t>ecommendations</a:t>
            </a:r>
            <a:r>
              <a:rPr lang="en-US" sz="1400" dirty="0">
                <a:solidFill>
                  <a:srgbClr val="FFFF00"/>
                </a:solidFill>
              </a:rPr>
              <a:t> might you make? </a:t>
            </a:r>
          </a:p>
          <a:p>
            <a:pPr>
              <a:buNone/>
            </a:pPr>
            <a:r>
              <a:rPr lang="en-US" sz="1400" dirty="0">
                <a:solidFill>
                  <a:srgbClr val="FFFF00"/>
                </a:solidFill>
              </a:rPr>
              <a:t>     4. Final thoughts or statements</a:t>
            </a:r>
          </a:p>
          <a:p>
            <a:pPr>
              <a:buNone/>
            </a:pPr>
            <a:endParaRPr lang="en-US" sz="1400" dirty="0"/>
          </a:p>
          <a:p>
            <a:pPr>
              <a:buFont typeface="Courier New" pitchFamily="49" charset="0"/>
              <a:buChar char="o"/>
            </a:pPr>
            <a:endParaRPr lang="en-US" dirty="0"/>
          </a:p>
        </p:txBody>
      </p:sp>
    </p:spTree>
    <p:extLst>
      <p:ext uri="{BB962C8B-B14F-4D97-AF65-F5344CB8AC3E}">
        <p14:creationId xmlns:p14="http://schemas.microsoft.com/office/powerpoint/2010/main" val="2080473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F362-B39A-E948-AEF3-F2CC7A6DCF26}"/>
              </a:ext>
            </a:extLst>
          </p:cNvPr>
          <p:cNvSpPr>
            <a:spLocks noGrp="1"/>
          </p:cNvSpPr>
          <p:nvPr>
            <p:ph type="title"/>
          </p:nvPr>
        </p:nvSpPr>
        <p:spPr/>
        <p:txBody>
          <a:bodyPr/>
          <a:lstStyle/>
          <a:p>
            <a:r>
              <a:rPr lang="en-US" dirty="0"/>
              <a:t>Templates to Get You Started!</a:t>
            </a:r>
          </a:p>
        </p:txBody>
      </p:sp>
      <p:sp>
        <p:nvSpPr>
          <p:cNvPr id="3" name="Content Placeholder 2">
            <a:extLst>
              <a:ext uri="{FF2B5EF4-FFF2-40B4-BE49-F238E27FC236}">
                <a16:creationId xmlns:a16="http://schemas.microsoft.com/office/drawing/2014/main" id="{AEECC011-C3DB-5643-9D3B-395989E6B9A1}"/>
              </a:ext>
            </a:extLst>
          </p:cNvPr>
          <p:cNvSpPr>
            <a:spLocks noGrp="1"/>
          </p:cNvSpPr>
          <p:nvPr>
            <p:ph idx="1"/>
          </p:nvPr>
        </p:nvSpPr>
        <p:spPr/>
        <p:txBody>
          <a:bodyPr/>
          <a:lstStyle/>
          <a:p>
            <a:endParaRPr lang="en-US" dirty="0"/>
          </a:p>
          <a:p>
            <a:endParaRPr lang="en-US" dirty="0"/>
          </a:p>
          <a:p>
            <a:pPr>
              <a:buFont typeface="Wingdings" pitchFamily="2" charset="2"/>
              <a:buChar char="Ø"/>
            </a:pPr>
            <a:r>
              <a:rPr lang="en-US" dirty="0"/>
              <a:t>We have templates, plus instructions on writing, etc. at this following website:</a:t>
            </a:r>
          </a:p>
          <a:p>
            <a:pPr>
              <a:buFont typeface="Wingdings" pitchFamily="2" charset="2"/>
              <a:buChar char="Ø"/>
            </a:pPr>
            <a:endParaRPr lang="en-US" dirty="0"/>
          </a:p>
          <a:p>
            <a:pPr>
              <a:buFont typeface="Wingdings" pitchFamily="2" charset="2"/>
              <a:buChar char="Ø"/>
            </a:pPr>
            <a:r>
              <a:rPr lang="en-US" dirty="0">
                <a:solidFill>
                  <a:srgbClr val="FFFF00"/>
                </a:solidFill>
                <a:hlinkClick r:id="rId2">
                  <a:extLst>
                    <a:ext uri="{A12FA001-AC4F-418D-AE19-62706E023703}">
                      <ahyp:hlinkClr xmlns:ahyp="http://schemas.microsoft.com/office/drawing/2018/hyperlinkcolor" val="tx"/>
                    </a:ext>
                  </a:extLst>
                </a:hlinkClick>
              </a:rPr>
              <a:t>https://cityuresearchproject.weebly.com</a:t>
            </a:r>
            <a:r>
              <a:rPr lang="en-US" dirty="0">
                <a:solidFill>
                  <a:srgbClr val="FFFF00"/>
                </a:solidFill>
              </a:rPr>
              <a:t> </a:t>
            </a:r>
          </a:p>
        </p:txBody>
      </p:sp>
    </p:spTree>
    <p:extLst>
      <p:ext uri="{BB962C8B-B14F-4D97-AF65-F5344CB8AC3E}">
        <p14:creationId xmlns:p14="http://schemas.microsoft.com/office/powerpoint/2010/main" val="598836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Project or Thesis Itself</a:t>
            </a:r>
          </a:p>
        </p:txBody>
      </p:sp>
      <p:sp>
        <p:nvSpPr>
          <p:cNvPr id="6147" name="Content Placeholder 2"/>
          <p:cNvSpPr>
            <a:spLocks noGrp="1"/>
          </p:cNvSpPr>
          <p:nvPr>
            <p:ph idx="1"/>
          </p:nvPr>
        </p:nvSpPr>
        <p:spPr/>
        <p:txBody>
          <a:bodyPr/>
          <a:lstStyle/>
          <a:p>
            <a:pPr eaLnBrk="1" hangingPunct="1">
              <a:buFont typeface="Wingdings" pitchFamily="2" charset="2"/>
              <a:buChar char="Ø"/>
            </a:pPr>
            <a:r>
              <a:rPr lang="en-US" dirty="0"/>
              <a:t>We’ll move into the essay itself and consider the various components of a good essay</a:t>
            </a:r>
          </a:p>
          <a:p>
            <a:pPr eaLnBrk="1" hangingPunct="1">
              <a:buFont typeface="Wingdings" pitchFamily="2" charset="2"/>
              <a:buChar char="Ø"/>
            </a:pPr>
            <a:r>
              <a:rPr lang="en-US" dirty="0"/>
              <a:t>Remember that there is no single way of ‘correctly’ writing a good essay, capstone project, or thesis</a:t>
            </a:r>
          </a:p>
          <a:p>
            <a:pPr eaLnBrk="1" hangingPunct="1">
              <a:buFont typeface="Wingdings" pitchFamily="2" charset="2"/>
              <a:buChar char="Ø"/>
            </a:pPr>
            <a:r>
              <a:rPr lang="en-US" dirty="0"/>
              <a:t>These are guidelines … but they are tried and true and generally your work should follow these guidelines</a:t>
            </a:r>
          </a:p>
          <a:p>
            <a:pPr eaLnBrk="1" hangingPunct="1">
              <a:buFont typeface="Wingdings" pitchFamily="2" charset="2"/>
              <a:buChar char="Ø"/>
            </a:pPr>
            <a:r>
              <a:rPr lang="en-US" dirty="0"/>
              <a:t>But there is still room for your personal framing and expression of your work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Title</a:t>
            </a:r>
          </a:p>
        </p:txBody>
      </p:sp>
      <p:sp>
        <p:nvSpPr>
          <p:cNvPr id="8195" name="Content Placeholder 2"/>
          <p:cNvSpPr>
            <a:spLocks noGrp="1"/>
          </p:cNvSpPr>
          <p:nvPr>
            <p:ph idx="1"/>
          </p:nvPr>
        </p:nvSpPr>
        <p:spPr/>
        <p:txBody>
          <a:bodyPr/>
          <a:lstStyle/>
          <a:p>
            <a:pPr eaLnBrk="1" hangingPunct="1">
              <a:buFont typeface="Wingdings" pitchFamily="2" charset="2"/>
              <a:buChar char="Ø"/>
            </a:pPr>
            <a:r>
              <a:rPr lang="en-US"/>
              <a:t>Make it reflect the content and thesis statement of your paper</a:t>
            </a:r>
          </a:p>
          <a:p>
            <a:pPr eaLnBrk="1" hangingPunct="1">
              <a:buFont typeface="Wingdings" pitchFamily="2" charset="2"/>
              <a:buChar char="Ø"/>
            </a:pPr>
            <a:r>
              <a:rPr lang="en-US"/>
              <a:t>Make it detailed enough to offer the reader information about the focus and content of the paper</a:t>
            </a:r>
          </a:p>
          <a:p>
            <a:pPr eaLnBrk="1" hangingPunct="1">
              <a:buFont typeface="Wingdings" pitchFamily="2" charset="2"/>
              <a:buChar char="Ø"/>
            </a:pPr>
            <a:r>
              <a:rPr lang="en-US"/>
              <a:t>You can leave the creation of the title until the end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Introduction</a:t>
            </a:r>
          </a:p>
        </p:txBody>
      </p:sp>
      <p:sp>
        <p:nvSpPr>
          <p:cNvPr id="9219" name="Content Placeholder 2"/>
          <p:cNvSpPr>
            <a:spLocks noGrp="1"/>
          </p:cNvSpPr>
          <p:nvPr>
            <p:ph idx="1"/>
          </p:nvPr>
        </p:nvSpPr>
        <p:spPr/>
        <p:txBody>
          <a:bodyPr/>
          <a:lstStyle/>
          <a:p>
            <a:pPr eaLnBrk="1" hangingPunct="1">
              <a:buFont typeface="Wingdings 2" pitchFamily="18" charset="2"/>
              <a:buNone/>
            </a:pPr>
            <a:r>
              <a:rPr lang="en-US"/>
              <a:t>The introduction has four related functions:</a:t>
            </a:r>
          </a:p>
          <a:p>
            <a:pPr eaLnBrk="1" hangingPunct="1"/>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a:t>Beginning—Feelings about Writing</a:t>
            </a:r>
          </a:p>
        </p:txBody>
      </p:sp>
      <p:sp>
        <p:nvSpPr>
          <p:cNvPr id="3" name="Content Placeholder 2"/>
          <p:cNvSpPr>
            <a:spLocks noGrp="1"/>
          </p:cNvSpPr>
          <p:nvPr>
            <p:ph idx="1"/>
          </p:nvPr>
        </p:nvSpPr>
        <p:spPr/>
        <p:txBody>
          <a:bodyPr/>
          <a:lstStyle/>
          <a:p>
            <a:pPr marL="0" indent="0" algn="ctr" eaLnBrk="1" hangingPunct="1">
              <a:buNone/>
              <a:defRPr/>
            </a:pPr>
            <a:r>
              <a:rPr lang="en-US" sz="3200" b="1" dirty="0">
                <a:effectLst>
                  <a:outerShdw blurRad="38100" dist="38100" dir="2700000" algn="tl">
                    <a:srgbClr val="000000">
                      <a:alpha val="43137"/>
                    </a:srgbClr>
                  </a:outerShdw>
                </a:effectLst>
              </a:rPr>
              <a:t>What are some of the feelings or emotional responses you have about writing and writing assignments?</a:t>
            </a:r>
          </a:p>
          <a:p>
            <a:pPr marL="457200" indent="-457200" eaLnBrk="1" hangingPunct="1">
              <a:buFont typeface="Wingdings 2" panose="05020102010507070707" pitchFamily="18" charset="2"/>
              <a:buChar char=""/>
              <a:defRPr/>
            </a:pPr>
            <a:endParaRPr lang="en-US" dirty="0"/>
          </a:p>
          <a:p>
            <a:pPr eaLnBrk="1" hangingPunct="1">
              <a:buFont typeface="Wingdings 2" panose="05020102010507070707" pitchFamily="18" charset="2"/>
              <a:buChar char=""/>
              <a:defRPr/>
            </a:pPr>
            <a:endParaRPr lang="en-US" dirty="0"/>
          </a:p>
        </p:txBody>
      </p:sp>
    </p:spTree>
    <p:extLst>
      <p:ext uri="{BB962C8B-B14F-4D97-AF65-F5344CB8AC3E}">
        <p14:creationId xmlns:p14="http://schemas.microsoft.com/office/powerpoint/2010/main" val="448176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Introduction</a:t>
            </a:r>
          </a:p>
        </p:txBody>
      </p:sp>
      <p:sp>
        <p:nvSpPr>
          <p:cNvPr id="3" name="Content Placeholder 2"/>
          <p:cNvSpPr>
            <a:spLocks noGrp="1"/>
          </p:cNvSpPr>
          <p:nvPr>
            <p:ph idx="1"/>
          </p:nvPr>
        </p:nvSpPr>
        <p:spPr/>
        <p:txBody>
          <a:bodyPr>
            <a:normAutofit/>
          </a:bodyPr>
          <a:lstStyle/>
          <a:p>
            <a:pPr marL="651510" indent="-514350" eaLnBrk="1" fontAlgn="auto" hangingPunct="1">
              <a:spcAft>
                <a:spcPts val="0"/>
              </a:spcAft>
              <a:buClr>
                <a:schemeClr val="tx1">
                  <a:shade val="95000"/>
                </a:schemeClr>
              </a:buClr>
              <a:buFont typeface="Wingdings 2"/>
              <a:buNone/>
              <a:defRPr/>
            </a:pPr>
            <a:r>
              <a:rPr lang="en-US" dirty="0"/>
              <a:t>The introduction has four related functions:</a:t>
            </a:r>
          </a:p>
          <a:p>
            <a:pPr marL="548640" indent="-411480" eaLnBrk="1" fontAlgn="auto" hangingPunct="1">
              <a:spcAft>
                <a:spcPts val="0"/>
              </a:spcAft>
              <a:buClr>
                <a:schemeClr val="tx1">
                  <a:shade val="95000"/>
                </a:schemeClr>
              </a:buClr>
              <a:buFont typeface="Wingdings 2"/>
              <a:buNone/>
              <a:defRPr/>
            </a:pPr>
            <a:r>
              <a:rPr lang="en-US" dirty="0"/>
              <a:t>1. To get the attention of your reader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Introduction</a:t>
            </a:r>
          </a:p>
        </p:txBody>
      </p:sp>
      <p:sp>
        <p:nvSpPr>
          <p:cNvPr id="3" name="Content Placeholder 2"/>
          <p:cNvSpPr>
            <a:spLocks noGrp="1"/>
          </p:cNvSpPr>
          <p:nvPr>
            <p:ph idx="1"/>
          </p:nvPr>
        </p:nvSpPr>
        <p:spPr>
          <a:xfrm>
            <a:off x="457200" y="1600200"/>
            <a:ext cx="8382000" cy="5410200"/>
          </a:xfrm>
        </p:spPr>
        <p:txBody>
          <a:bodyPr>
            <a:normAutofit fontScale="47500" lnSpcReduction="20000"/>
          </a:bodyPr>
          <a:lstStyle/>
          <a:p>
            <a:pPr marL="651510" indent="-514350" eaLnBrk="1" fontAlgn="auto" hangingPunct="1">
              <a:spcAft>
                <a:spcPts val="0"/>
              </a:spcAft>
              <a:buClr>
                <a:schemeClr val="tx1">
                  <a:shade val="95000"/>
                </a:schemeClr>
              </a:buClr>
              <a:buFont typeface="Wingdings 2"/>
              <a:buNone/>
              <a:defRPr/>
            </a:pPr>
            <a:r>
              <a:rPr lang="en-US" sz="5900" b="1" dirty="0"/>
              <a:t>The introduction has five related functions:</a:t>
            </a:r>
          </a:p>
          <a:p>
            <a:pPr marL="651510" indent="-514350" eaLnBrk="1" fontAlgn="auto" hangingPunct="1">
              <a:spcAft>
                <a:spcPts val="0"/>
              </a:spcAft>
              <a:buClr>
                <a:schemeClr val="tx1">
                  <a:shade val="95000"/>
                </a:schemeClr>
              </a:buClr>
              <a:buFont typeface="Wingdings 2"/>
              <a:buNone/>
              <a:defRPr/>
            </a:pPr>
            <a:endParaRPr lang="en-US" sz="4600" dirty="0"/>
          </a:p>
          <a:p>
            <a:pPr marL="548640" indent="-411480" eaLnBrk="1" fontAlgn="auto" hangingPunct="1">
              <a:spcAft>
                <a:spcPts val="600"/>
              </a:spcAft>
              <a:buClr>
                <a:schemeClr val="tx1">
                  <a:shade val="95000"/>
                </a:schemeClr>
              </a:buClr>
              <a:buFont typeface="Wingdings 2"/>
              <a:buNone/>
              <a:defRPr/>
            </a:pPr>
            <a:r>
              <a:rPr lang="en-US" sz="5800" dirty="0"/>
              <a:t>1. To get the attention of your reader</a:t>
            </a:r>
          </a:p>
          <a:p>
            <a:pPr marL="548640" indent="-411480" eaLnBrk="1" fontAlgn="auto" hangingPunct="1">
              <a:spcAft>
                <a:spcPts val="600"/>
              </a:spcAft>
              <a:buClr>
                <a:schemeClr val="tx1">
                  <a:shade val="95000"/>
                </a:schemeClr>
              </a:buClr>
              <a:buFont typeface="Wingdings 2"/>
              <a:buNone/>
              <a:defRPr/>
            </a:pPr>
            <a:r>
              <a:rPr lang="en-US" sz="5800" dirty="0"/>
              <a:t>	~ Make your opening sentence a “grabber”</a:t>
            </a:r>
          </a:p>
          <a:p>
            <a:pPr marL="548640" indent="-411480" eaLnBrk="1" fontAlgn="auto" hangingPunct="1">
              <a:spcAft>
                <a:spcPts val="600"/>
              </a:spcAft>
              <a:buClr>
                <a:schemeClr val="tx1">
                  <a:shade val="95000"/>
                </a:schemeClr>
              </a:buClr>
              <a:buFont typeface="Wingdings 2"/>
              <a:buNone/>
              <a:defRPr/>
            </a:pPr>
            <a:r>
              <a:rPr lang="en-US" sz="5800" dirty="0"/>
              <a:t>2. To offer background information on your topic</a:t>
            </a:r>
          </a:p>
          <a:p>
            <a:pPr marL="548640" indent="-411480" eaLnBrk="1" fontAlgn="auto" hangingPunct="1">
              <a:spcAft>
                <a:spcPts val="600"/>
              </a:spcAft>
              <a:buClr>
                <a:schemeClr val="tx1">
                  <a:shade val="95000"/>
                </a:schemeClr>
              </a:buClr>
              <a:buFont typeface="Wingdings 2"/>
              <a:buNone/>
              <a:defRPr/>
            </a:pPr>
            <a:r>
              <a:rPr lang="en-US" sz="5800" dirty="0"/>
              <a:t>3. To make your thesis statement or research question and state the purpose of your essay</a:t>
            </a:r>
          </a:p>
          <a:p>
            <a:pPr marL="452438" indent="-317500" eaLnBrk="1" fontAlgn="auto" hangingPunct="1">
              <a:spcAft>
                <a:spcPts val="600"/>
              </a:spcAft>
              <a:buClr>
                <a:schemeClr val="tx1">
                  <a:shade val="95000"/>
                </a:schemeClr>
              </a:buClr>
              <a:buSzPct val="100000"/>
              <a:buFont typeface="+mj-lt"/>
              <a:buAutoNum type="arabicPeriod" startAt="4"/>
              <a:defRPr/>
            </a:pPr>
            <a:r>
              <a:rPr lang="en-US" sz="5800" dirty="0"/>
              <a:t>To show the importance or significance of your topic</a:t>
            </a:r>
          </a:p>
          <a:p>
            <a:pPr marL="452438" indent="-317500" eaLnBrk="1" fontAlgn="auto" hangingPunct="1">
              <a:spcAft>
                <a:spcPts val="600"/>
              </a:spcAft>
              <a:buClr>
                <a:schemeClr val="tx1">
                  <a:shade val="95000"/>
                </a:schemeClr>
              </a:buClr>
              <a:buSzPct val="100000"/>
              <a:buFont typeface="+mj-lt"/>
              <a:buAutoNum type="arabicPeriod" startAt="4"/>
              <a:defRPr/>
            </a:pPr>
            <a:r>
              <a:rPr lang="en-US" sz="5800" dirty="0"/>
              <a:t>To inform the reader about what will appear in the essay—how you will proceed</a:t>
            </a:r>
          </a:p>
          <a:p>
            <a:pPr eaLnBrk="1" hangingPunct="1">
              <a:buNone/>
            </a:pPr>
            <a:endParaRPr lang="en-US" dirty="0"/>
          </a:p>
          <a:p>
            <a:pPr marL="548640" indent="-411480" eaLnBrk="1" fontAlgn="auto" hangingPunct="1">
              <a:spcAft>
                <a:spcPts val="0"/>
              </a:spcAft>
              <a:buClr>
                <a:schemeClr val="tx1">
                  <a:shade val="95000"/>
                </a:schemeClr>
              </a:buClr>
              <a:buFont typeface="Wingdings 2"/>
              <a:buNone/>
              <a:defRPr/>
            </a:pPr>
            <a:endParaRPr lang="en-US" dirty="0"/>
          </a:p>
          <a:p>
            <a:pPr marL="548640" indent="-411480" eaLnBrk="1" fontAlgn="auto" hangingPunct="1">
              <a:spcAft>
                <a:spcPts val="0"/>
              </a:spcAft>
              <a:buClr>
                <a:schemeClr val="tx1">
                  <a:shade val="95000"/>
                </a:schemeClr>
              </a:buClr>
              <a:buFont typeface="Wingdings 2"/>
              <a:buNone/>
              <a:defRPr/>
            </a:pPr>
            <a:r>
              <a:rPr lang="en-US" dirty="0"/>
              <a:t>	</a:t>
            </a:r>
          </a:p>
          <a:p>
            <a:pPr marL="548640" indent="-411480" eaLnBrk="1" fontAlgn="auto" hangingPunct="1">
              <a:spcAft>
                <a:spcPts val="0"/>
              </a:spcAft>
              <a:buClr>
                <a:schemeClr val="tx1">
                  <a:shade val="95000"/>
                </a:schemeClr>
              </a:buClr>
              <a:buFont typeface="Wingdings 2"/>
              <a:buNone/>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Introduction</a:t>
            </a:r>
          </a:p>
        </p:txBody>
      </p:sp>
      <p:sp>
        <p:nvSpPr>
          <p:cNvPr id="3" name="Content Placeholder 2"/>
          <p:cNvSpPr>
            <a:spLocks noGrp="1"/>
          </p:cNvSpPr>
          <p:nvPr>
            <p:ph idx="1"/>
          </p:nvPr>
        </p:nvSpPr>
        <p:spPr>
          <a:xfrm>
            <a:off x="457200" y="1600200"/>
            <a:ext cx="8229600" cy="4800600"/>
          </a:xfrm>
        </p:spPr>
        <p:txBody>
          <a:bodyPr>
            <a:normAutofit/>
          </a:bodyPr>
          <a:lstStyle/>
          <a:p>
            <a:pPr marL="594360" indent="-457200" eaLnBrk="1" fontAlgn="auto" hangingPunct="1">
              <a:spcAft>
                <a:spcPts val="0"/>
              </a:spcAft>
              <a:buClr>
                <a:schemeClr val="tx1">
                  <a:shade val="95000"/>
                </a:schemeClr>
              </a:buClr>
              <a:buFont typeface="Wingdings" pitchFamily="2" charset="2"/>
              <a:buChar char="Ø"/>
              <a:defRPr/>
            </a:pPr>
            <a:r>
              <a:rPr lang="en-US" dirty="0"/>
              <a:t>The thesis statement is the heart of your essay; the most important sentence(s) in the entire essay!</a:t>
            </a:r>
          </a:p>
          <a:p>
            <a:pPr marL="548640" indent="-411480" eaLnBrk="1" fontAlgn="auto" hangingPunct="1">
              <a:spcAft>
                <a:spcPts val="0"/>
              </a:spcAft>
              <a:buClr>
                <a:schemeClr val="tx1">
                  <a:shade val="95000"/>
                </a:schemeClr>
              </a:buClr>
              <a:buFont typeface="Wingdings 2"/>
              <a:buNone/>
              <a:defRPr/>
            </a:pPr>
            <a:r>
              <a:rPr lang="en-US" dirty="0"/>
              <a:t>	~ It must be clear	</a:t>
            </a:r>
          </a:p>
          <a:p>
            <a:pPr marL="548640" indent="-411480" eaLnBrk="1" fontAlgn="auto" hangingPunct="1">
              <a:spcAft>
                <a:spcPts val="0"/>
              </a:spcAft>
              <a:buClr>
                <a:schemeClr val="tx1">
                  <a:shade val="95000"/>
                </a:schemeClr>
              </a:buClr>
              <a:buFont typeface="Wingdings 2"/>
              <a:buNone/>
              <a:defRPr/>
            </a:pPr>
            <a:r>
              <a:rPr lang="en-US" dirty="0"/>
              <a:t>	~ You must define your terms, if necessary</a:t>
            </a:r>
          </a:p>
          <a:p>
            <a:pPr marL="651510" indent="-514350" eaLnBrk="1" fontAlgn="auto" hangingPunct="1">
              <a:spcAft>
                <a:spcPts val="0"/>
              </a:spcAft>
              <a:buClr>
                <a:schemeClr val="tx1">
                  <a:shade val="95000"/>
                </a:schemeClr>
              </a:buClr>
              <a:buFont typeface="Wingdings 2"/>
              <a:buNone/>
              <a:defRPr/>
            </a:pPr>
            <a:endParaRPr lang="en-US" dirty="0"/>
          </a:p>
          <a:p>
            <a:pPr marL="548640" indent="-411480" eaLnBrk="1" fontAlgn="auto" hangingPunct="1">
              <a:spcAft>
                <a:spcPts val="0"/>
              </a:spcAft>
              <a:buClr>
                <a:schemeClr val="tx1">
                  <a:shade val="95000"/>
                </a:schemeClr>
              </a:buClr>
              <a:buFont typeface="Wingdings 2"/>
              <a:buNone/>
              <a:defRPr/>
            </a:pPr>
            <a:endParaRPr lang="en-US" dirty="0"/>
          </a:p>
          <a:p>
            <a:pPr marL="548640" indent="-411480" eaLnBrk="1" fontAlgn="auto" hangingPunct="1">
              <a:spcAft>
                <a:spcPts val="0"/>
              </a:spcAft>
              <a:buClr>
                <a:schemeClr val="tx1">
                  <a:shade val="95000"/>
                </a:schemeClr>
              </a:buClr>
              <a:buFont typeface="Wingdings 2"/>
              <a:buNone/>
              <a:defRPr/>
            </a:pPr>
            <a:endParaRPr lang="en-US" dirty="0"/>
          </a:p>
        </p:txBody>
      </p:sp>
    </p:spTree>
    <p:extLst>
      <p:ext uri="{BB962C8B-B14F-4D97-AF65-F5344CB8AC3E}">
        <p14:creationId xmlns:p14="http://schemas.microsoft.com/office/powerpoint/2010/main" val="2176821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Introduction</a:t>
            </a:r>
          </a:p>
        </p:txBody>
      </p:sp>
      <p:sp>
        <p:nvSpPr>
          <p:cNvPr id="3" name="Content Placeholder 2"/>
          <p:cNvSpPr>
            <a:spLocks noGrp="1"/>
          </p:cNvSpPr>
          <p:nvPr>
            <p:ph idx="1"/>
          </p:nvPr>
        </p:nvSpPr>
        <p:spPr/>
        <p:txBody>
          <a:bodyPr>
            <a:normAutofit/>
          </a:bodyPr>
          <a:lstStyle/>
          <a:p>
            <a:pPr marL="651510" indent="-514350" eaLnBrk="1" fontAlgn="auto" hangingPunct="1">
              <a:spcAft>
                <a:spcPts val="0"/>
              </a:spcAft>
              <a:buClr>
                <a:schemeClr val="tx1">
                  <a:shade val="95000"/>
                </a:schemeClr>
              </a:buClr>
              <a:buFont typeface="Courier New" pitchFamily="49" charset="0"/>
              <a:buChar char="o"/>
              <a:defRPr/>
            </a:pPr>
            <a:r>
              <a:rPr lang="en-US" dirty="0"/>
              <a:t>The thesis statement is a sentence that summarizes the main point of your essay and previews your supporting points.</a:t>
            </a:r>
          </a:p>
          <a:p>
            <a:pPr marL="651510" indent="-514350" eaLnBrk="1" fontAlgn="auto" hangingPunct="1">
              <a:spcAft>
                <a:spcPts val="0"/>
              </a:spcAft>
              <a:buClr>
                <a:schemeClr val="tx1">
                  <a:shade val="95000"/>
                </a:schemeClr>
              </a:buClr>
              <a:buFont typeface="Courier New" pitchFamily="49" charset="0"/>
              <a:buChar char="o"/>
              <a:defRPr/>
            </a:pPr>
            <a:r>
              <a:rPr lang="en-US" dirty="0"/>
              <a:t>A thesis statement declares what you believe and what you intend to prove.</a:t>
            </a:r>
          </a:p>
          <a:p>
            <a:pPr marL="651510" indent="-514350" eaLnBrk="1" fontAlgn="auto" hangingPunct="1">
              <a:spcAft>
                <a:spcPts val="0"/>
              </a:spcAft>
              <a:buClr>
                <a:schemeClr val="tx1">
                  <a:shade val="95000"/>
                </a:schemeClr>
              </a:buClr>
              <a:buFont typeface="Courier New" pitchFamily="49" charset="0"/>
              <a:buChar char="o"/>
              <a:defRPr/>
            </a:pPr>
            <a:r>
              <a:rPr lang="en-US" dirty="0"/>
              <a:t>It is not a factual point, but a claim that you need to prove or demonstrate to be true.</a:t>
            </a:r>
          </a:p>
          <a:p>
            <a:pPr marL="651510" indent="-514350" eaLnBrk="1" fontAlgn="auto" hangingPunct="1">
              <a:spcAft>
                <a:spcPts val="0"/>
              </a:spcAft>
              <a:buClr>
                <a:schemeClr val="tx1">
                  <a:shade val="95000"/>
                </a:schemeClr>
              </a:buClr>
              <a:buFont typeface="Courier New" pitchFamily="49" charset="0"/>
              <a:buChar char="o"/>
              <a:defRPr/>
            </a:pPr>
            <a:r>
              <a:rPr lang="en-US" dirty="0"/>
              <a:t>Generally the narrower the thesis the more effective your argument will be.</a:t>
            </a:r>
          </a:p>
          <a:p>
            <a:pPr marL="548640" indent="-411480" eaLnBrk="1" fontAlgn="auto" hangingPunct="1">
              <a:spcAft>
                <a:spcPts val="0"/>
              </a:spcAft>
              <a:buClr>
                <a:schemeClr val="tx1">
                  <a:shade val="95000"/>
                </a:schemeClr>
              </a:buClr>
              <a:buFont typeface="Wingdings 2"/>
              <a:buNone/>
              <a:defRPr/>
            </a:pPr>
            <a:endParaRPr lang="en-US" dirty="0"/>
          </a:p>
          <a:p>
            <a:pPr marL="548640" indent="-411480" eaLnBrk="1" fontAlgn="auto" hangingPunct="1">
              <a:spcAft>
                <a:spcPts val="0"/>
              </a:spcAft>
              <a:buClr>
                <a:schemeClr val="tx1">
                  <a:shade val="95000"/>
                </a:schemeClr>
              </a:buClr>
              <a:buFont typeface="Wingdings 2"/>
              <a:buNone/>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Introduction</a:t>
            </a:r>
          </a:p>
        </p:txBody>
      </p:sp>
      <p:sp>
        <p:nvSpPr>
          <p:cNvPr id="3" name="Content Placeholder 2"/>
          <p:cNvSpPr>
            <a:spLocks noGrp="1"/>
          </p:cNvSpPr>
          <p:nvPr>
            <p:ph idx="1"/>
          </p:nvPr>
        </p:nvSpPr>
        <p:spPr>
          <a:xfrm>
            <a:off x="0" y="1600200"/>
            <a:ext cx="9144000" cy="5029200"/>
          </a:xfrm>
        </p:spPr>
        <p:txBody>
          <a:bodyPr>
            <a:normAutofit/>
          </a:bodyPr>
          <a:lstStyle/>
          <a:p>
            <a:pPr marL="972185" lvl="1" indent="-514350" eaLnBrk="1" fontAlgn="auto" hangingPunct="1">
              <a:spcAft>
                <a:spcPts val="1200"/>
              </a:spcAft>
              <a:buClr>
                <a:schemeClr val="tx1">
                  <a:shade val="95000"/>
                </a:schemeClr>
              </a:buClr>
              <a:buFont typeface="Courier New" pitchFamily="49" charset="0"/>
              <a:buChar char="o"/>
              <a:defRPr/>
            </a:pPr>
            <a:r>
              <a:rPr lang="en-US" sz="2800" dirty="0"/>
              <a:t>“Social emotional learning is an important focus for school learning”—too broad</a:t>
            </a:r>
          </a:p>
          <a:p>
            <a:pPr marL="972185" lvl="1" indent="-514350" eaLnBrk="1" fontAlgn="auto" hangingPunct="1">
              <a:spcAft>
                <a:spcPts val="1200"/>
              </a:spcAft>
              <a:buClr>
                <a:schemeClr val="tx1">
                  <a:shade val="95000"/>
                </a:schemeClr>
              </a:buClr>
              <a:buFont typeface="Courier New" pitchFamily="49" charset="0"/>
              <a:buChar char="o"/>
              <a:defRPr/>
            </a:pPr>
            <a:r>
              <a:rPr lang="en-US" sz="2800" dirty="0"/>
              <a:t>“This paper consists of an analysis of social emotional learning (SEL) in K-7 contexts, attempting to discover if a focus on SEL promotes increased learning outcomes among primary-school-aged children.”</a:t>
            </a:r>
          </a:p>
          <a:p>
            <a:pPr marL="972185" lvl="1" indent="-514350" eaLnBrk="1" fontAlgn="auto" hangingPunct="1">
              <a:spcAft>
                <a:spcPts val="0"/>
              </a:spcAft>
              <a:buClr>
                <a:schemeClr val="tx1">
                  <a:shade val="95000"/>
                </a:schemeClr>
              </a:buClr>
              <a:buFont typeface="Courier New" pitchFamily="49" charset="0"/>
              <a:buChar char="o"/>
              <a:defRPr/>
            </a:pPr>
            <a:r>
              <a:rPr lang="en-US" sz="2800" dirty="0"/>
              <a:t>“My argument is that SEL is a meaningful and valuable focus in K-7 learning, leading to increases in intellectual, emotional, and social skills.” </a:t>
            </a:r>
          </a:p>
          <a:p>
            <a:pPr marL="548640" indent="-411480" eaLnBrk="1" fontAlgn="auto" hangingPunct="1">
              <a:spcAft>
                <a:spcPts val="0"/>
              </a:spcAft>
              <a:buClr>
                <a:schemeClr val="tx1">
                  <a:shade val="95000"/>
                </a:schemeClr>
              </a:buClr>
              <a:buFont typeface="Wingdings 2"/>
              <a:buNone/>
              <a:defRPr/>
            </a:pPr>
            <a:endParaRPr lang="en-US" dirty="0"/>
          </a:p>
          <a:p>
            <a:pPr marL="548640" indent="-411480" eaLnBrk="1" fontAlgn="auto" hangingPunct="1">
              <a:spcAft>
                <a:spcPts val="0"/>
              </a:spcAft>
              <a:buClr>
                <a:schemeClr val="tx1">
                  <a:shade val="95000"/>
                </a:schemeClr>
              </a:buClr>
              <a:buFont typeface="Wingdings 2"/>
              <a:buNone/>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Introduction</a:t>
            </a:r>
          </a:p>
        </p:txBody>
      </p:sp>
      <p:sp>
        <p:nvSpPr>
          <p:cNvPr id="3" name="Content Placeholder 2"/>
          <p:cNvSpPr>
            <a:spLocks noGrp="1"/>
          </p:cNvSpPr>
          <p:nvPr>
            <p:ph idx="1"/>
          </p:nvPr>
        </p:nvSpPr>
        <p:spPr>
          <a:xfrm>
            <a:off x="0" y="1600200"/>
            <a:ext cx="9144000" cy="5029200"/>
          </a:xfrm>
        </p:spPr>
        <p:txBody>
          <a:bodyPr>
            <a:normAutofit/>
          </a:bodyPr>
          <a:lstStyle/>
          <a:p>
            <a:pPr marL="972185" lvl="1" indent="-514350" eaLnBrk="1" fontAlgn="auto" hangingPunct="1">
              <a:spcAft>
                <a:spcPts val="1200"/>
              </a:spcAft>
              <a:buClr>
                <a:schemeClr val="tx1">
                  <a:shade val="95000"/>
                </a:schemeClr>
              </a:buClr>
              <a:buFont typeface="Courier New" pitchFamily="49" charset="0"/>
              <a:buChar char="o"/>
              <a:defRPr/>
            </a:pPr>
            <a:r>
              <a:rPr lang="en-US" sz="2800" dirty="0"/>
              <a:t>“Establishing trust is important for educational leaders”—too broad</a:t>
            </a:r>
          </a:p>
          <a:p>
            <a:pPr marL="972185" lvl="1" indent="-514350" eaLnBrk="1" fontAlgn="auto" hangingPunct="1">
              <a:spcAft>
                <a:spcPts val="1200"/>
              </a:spcAft>
              <a:buClr>
                <a:schemeClr val="tx1">
                  <a:shade val="95000"/>
                </a:schemeClr>
              </a:buClr>
              <a:buFont typeface="Courier New" pitchFamily="49" charset="0"/>
              <a:buChar char="o"/>
              <a:defRPr/>
            </a:pPr>
            <a:r>
              <a:rPr lang="en-US" sz="2800" dirty="0"/>
              <a:t>“In this paper, I examine the role trust plays in assuring the school leader’s integrity and capability within the secondary school contexts, arguing that leadership is fundamentally relational in nature and that leaders need to develop, nurture, and model trust in their relationships with students, staff, parents, and other educational stakeholders.”   </a:t>
            </a:r>
          </a:p>
          <a:p>
            <a:pPr marL="548640" indent="-411480" eaLnBrk="1" fontAlgn="auto" hangingPunct="1">
              <a:spcAft>
                <a:spcPts val="0"/>
              </a:spcAft>
              <a:buClr>
                <a:schemeClr val="tx1">
                  <a:shade val="95000"/>
                </a:schemeClr>
              </a:buClr>
              <a:buFont typeface="Wingdings 2"/>
              <a:buNone/>
              <a:defRPr/>
            </a:pPr>
            <a:endParaRPr lang="en-US" dirty="0"/>
          </a:p>
          <a:p>
            <a:pPr marL="548640" indent="-411480" eaLnBrk="1" fontAlgn="auto" hangingPunct="1">
              <a:spcAft>
                <a:spcPts val="0"/>
              </a:spcAft>
              <a:buClr>
                <a:schemeClr val="tx1">
                  <a:shade val="95000"/>
                </a:schemeClr>
              </a:buClr>
              <a:buFont typeface="Wingdings 2"/>
              <a:buNone/>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Introduction</a:t>
            </a:r>
          </a:p>
        </p:txBody>
      </p:sp>
      <p:sp>
        <p:nvSpPr>
          <p:cNvPr id="3" name="Content Placeholder 2"/>
          <p:cNvSpPr>
            <a:spLocks noGrp="1"/>
          </p:cNvSpPr>
          <p:nvPr>
            <p:ph idx="1"/>
          </p:nvPr>
        </p:nvSpPr>
        <p:spPr>
          <a:xfrm>
            <a:off x="0" y="1600200"/>
            <a:ext cx="9144000" cy="5029200"/>
          </a:xfrm>
        </p:spPr>
        <p:txBody>
          <a:bodyPr>
            <a:normAutofit/>
          </a:bodyPr>
          <a:lstStyle/>
          <a:p>
            <a:pPr marL="972185" lvl="1" indent="-514350" eaLnBrk="1" fontAlgn="auto" hangingPunct="1">
              <a:spcAft>
                <a:spcPts val="1200"/>
              </a:spcAft>
              <a:buClr>
                <a:schemeClr val="tx1">
                  <a:shade val="95000"/>
                </a:schemeClr>
              </a:buClr>
              <a:buFont typeface="Courier New" pitchFamily="49" charset="0"/>
              <a:buChar char="o"/>
              <a:defRPr/>
            </a:pPr>
            <a:r>
              <a:rPr lang="en-US" sz="2800" dirty="0"/>
              <a:t>“Theory and research have pointed to the significance of educational leadership as being based on the ability to establish effective and meaningful relationships with others. In this paper, I wish to examine the role trust plays in developing these relationships. How do we conceptualize trust and how can secondary school leaders manifest trust in their relationships with  students, staff, parents, and other educational stakeholders?”   </a:t>
            </a:r>
          </a:p>
          <a:p>
            <a:pPr marL="548640" indent="-411480" eaLnBrk="1" fontAlgn="auto" hangingPunct="1">
              <a:spcAft>
                <a:spcPts val="0"/>
              </a:spcAft>
              <a:buClr>
                <a:schemeClr val="tx1">
                  <a:shade val="95000"/>
                </a:schemeClr>
              </a:buClr>
              <a:buFont typeface="Wingdings 2"/>
              <a:buNone/>
              <a:defRPr/>
            </a:pPr>
            <a:endParaRPr lang="en-US" dirty="0"/>
          </a:p>
          <a:p>
            <a:pPr marL="548640" indent="-411480" eaLnBrk="1" fontAlgn="auto" hangingPunct="1">
              <a:spcAft>
                <a:spcPts val="0"/>
              </a:spcAft>
              <a:buClr>
                <a:schemeClr val="tx1">
                  <a:shade val="95000"/>
                </a:schemeClr>
              </a:buClr>
              <a:buFont typeface="Wingdings 2"/>
              <a:buNone/>
              <a:defRPr/>
            </a:pPr>
            <a:endParaRPr lang="en-US" dirty="0"/>
          </a:p>
        </p:txBody>
      </p:sp>
    </p:spTree>
    <p:extLst>
      <p:ext uri="{BB962C8B-B14F-4D97-AF65-F5344CB8AC3E}">
        <p14:creationId xmlns:p14="http://schemas.microsoft.com/office/powerpoint/2010/main" val="3006277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Introduction</a:t>
            </a:r>
          </a:p>
        </p:txBody>
      </p:sp>
      <p:sp>
        <p:nvSpPr>
          <p:cNvPr id="3" name="Content Placeholder 2"/>
          <p:cNvSpPr>
            <a:spLocks noGrp="1"/>
          </p:cNvSpPr>
          <p:nvPr>
            <p:ph idx="1"/>
          </p:nvPr>
        </p:nvSpPr>
        <p:spPr/>
        <p:txBody>
          <a:bodyPr>
            <a:normAutofit/>
          </a:bodyPr>
          <a:lstStyle/>
          <a:p>
            <a:pPr marL="651510" indent="-514350" eaLnBrk="1" fontAlgn="auto" hangingPunct="1">
              <a:spcAft>
                <a:spcPts val="0"/>
              </a:spcAft>
              <a:buClr>
                <a:schemeClr val="tx1">
                  <a:shade val="95000"/>
                </a:schemeClr>
              </a:buClr>
              <a:buFont typeface="Courier New" pitchFamily="49" charset="0"/>
              <a:buChar char="o"/>
              <a:defRPr/>
            </a:pPr>
            <a:r>
              <a:rPr lang="en-US" dirty="0"/>
              <a:t>Your thesis or claim must be supported by evidence. </a:t>
            </a:r>
          </a:p>
          <a:p>
            <a:pPr marL="651510" indent="-514350" eaLnBrk="1" fontAlgn="auto" hangingPunct="1">
              <a:spcAft>
                <a:spcPts val="0"/>
              </a:spcAft>
              <a:buClr>
                <a:schemeClr val="tx1">
                  <a:shade val="95000"/>
                </a:schemeClr>
              </a:buClr>
              <a:buFont typeface="Courier New" pitchFamily="49" charset="0"/>
              <a:buChar char="o"/>
              <a:defRPr/>
            </a:pPr>
            <a:r>
              <a:rPr lang="en-US" dirty="0"/>
              <a:t>It is okay if the evidence goes against your claim: you must be neutral and open-minded in looking for answers.</a:t>
            </a:r>
          </a:p>
          <a:p>
            <a:pPr marL="651510" indent="-514350" eaLnBrk="1" fontAlgn="auto" hangingPunct="1">
              <a:spcAft>
                <a:spcPts val="0"/>
              </a:spcAft>
              <a:buClr>
                <a:schemeClr val="tx1">
                  <a:shade val="95000"/>
                </a:schemeClr>
              </a:buClr>
              <a:buFont typeface="Courier New" pitchFamily="49" charset="0"/>
              <a:buChar char="o"/>
              <a:defRPr/>
            </a:pPr>
            <a:r>
              <a:rPr lang="en-US" dirty="0"/>
              <a:t>You must provide answers to your research question(s).</a:t>
            </a:r>
          </a:p>
          <a:p>
            <a:pPr marL="651510" indent="-514350" eaLnBrk="1" fontAlgn="auto" hangingPunct="1">
              <a:spcAft>
                <a:spcPts val="0"/>
              </a:spcAft>
              <a:buClr>
                <a:schemeClr val="tx1">
                  <a:shade val="95000"/>
                </a:schemeClr>
              </a:buClr>
              <a:buFont typeface="Courier New" pitchFamily="49" charset="0"/>
              <a:buChar char="o"/>
              <a:defRPr/>
            </a:pPr>
            <a:r>
              <a:rPr lang="en-US" dirty="0"/>
              <a:t>You will do that in the main body of the paper.</a:t>
            </a:r>
          </a:p>
          <a:p>
            <a:pPr marL="651510" indent="-514350" eaLnBrk="1" fontAlgn="auto" hangingPunct="1">
              <a:spcAft>
                <a:spcPts val="0"/>
              </a:spcAft>
              <a:buClr>
                <a:schemeClr val="tx1">
                  <a:shade val="95000"/>
                </a:schemeClr>
              </a:buClr>
              <a:buFont typeface="Courier New" pitchFamily="49" charset="0"/>
              <a:buChar char="o"/>
              <a:defRPr/>
            </a:pPr>
            <a:endParaRPr lang="en-US" dirty="0"/>
          </a:p>
          <a:p>
            <a:pPr marL="548640" indent="-411480" eaLnBrk="1" fontAlgn="auto" hangingPunct="1">
              <a:spcAft>
                <a:spcPts val="0"/>
              </a:spcAft>
              <a:buClr>
                <a:schemeClr val="tx1">
                  <a:shade val="95000"/>
                </a:schemeClr>
              </a:buClr>
              <a:buFont typeface="Wingdings 2"/>
              <a:buNone/>
              <a:defRPr/>
            </a:pPr>
            <a:endParaRPr lang="en-US" dirty="0"/>
          </a:p>
          <a:p>
            <a:pPr marL="548640" indent="-411480" eaLnBrk="1" fontAlgn="auto" hangingPunct="1">
              <a:spcAft>
                <a:spcPts val="0"/>
              </a:spcAft>
              <a:buClr>
                <a:schemeClr val="tx1">
                  <a:shade val="95000"/>
                </a:schemeClr>
              </a:buClr>
              <a:buFont typeface="Wingdings 2"/>
              <a:buNone/>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Introduction</a:t>
            </a:r>
          </a:p>
        </p:txBody>
      </p:sp>
      <p:sp>
        <p:nvSpPr>
          <p:cNvPr id="3" name="Content Placeholder 2"/>
          <p:cNvSpPr>
            <a:spLocks noGrp="1"/>
          </p:cNvSpPr>
          <p:nvPr>
            <p:ph idx="1"/>
          </p:nvPr>
        </p:nvSpPr>
        <p:spPr>
          <a:xfrm>
            <a:off x="533400" y="1600200"/>
            <a:ext cx="8229600" cy="4708525"/>
          </a:xfrm>
        </p:spPr>
        <p:txBody>
          <a:bodyPr>
            <a:normAutofit fontScale="70000" lnSpcReduction="20000"/>
          </a:bodyPr>
          <a:lstStyle/>
          <a:p>
            <a:pPr marL="651510" indent="-514350" eaLnBrk="1" fontAlgn="auto" hangingPunct="1">
              <a:spcAft>
                <a:spcPts val="0"/>
              </a:spcAft>
              <a:buClr>
                <a:schemeClr val="tx1">
                  <a:shade val="95000"/>
                </a:schemeClr>
              </a:buClr>
              <a:buFont typeface="Courier New" pitchFamily="49" charset="0"/>
              <a:buChar char="o"/>
              <a:defRPr/>
            </a:pPr>
            <a:r>
              <a:rPr lang="en-US" sz="3100" dirty="0"/>
              <a:t>The same principles hold true for a research question.</a:t>
            </a:r>
          </a:p>
          <a:p>
            <a:pPr marL="651510" indent="-514350" eaLnBrk="1" fontAlgn="auto" hangingPunct="1">
              <a:spcAft>
                <a:spcPts val="0"/>
              </a:spcAft>
              <a:buClr>
                <a:schemeClr val="tx1">
                  <a:shade val="95000"/>
                </a:schemeClr>
              </a:buClr>
              <a:buFont typeface="Courier New" pitchFamily="49" charset="0"/>
              <a:buChar char="o"/>
              <a:defRPr/>
            </a:pPr>
            <a:r>
              <a:rPr lang="en-US" sz="3100" dirty="0"/>
              <a:t>The question must be clear and point to a possible relationship between factors.</a:t>
            </a:r>
          </a:p>
          <a:p>
            <a:pPr marL="651510" indent="-514350" eaLnBrk="1" fontAlgn="auto" hangingPunct="1">
              <a:spcAft>
                <a:spcPts val="0"/>
              </a:spcAft>
              <a:buClr>
                <a:schemeClr val="tx1">
                  <a:shade val="95000"/>
                </a:schemeClr>
              </a:buClr>
              <a:buFont typeface="Courier New" pitchFamily="49" charset="0"/>
              <a:buChar char="o"/>
              <a:defRPr/>
            </a:pPr>
            <a:r>
              <a:rPr lang="en-US" sz="3100" dirty="0"/>
              <a:t>“How useful is a class website?  More specifically: Do students use the posted notes and videos of the lesson to keep current with the class when they are absent?  Do students use posted videos of the lesson to assist learning when they don't understand the lesson?  Do students use the website to download course information, such as answer keys, worksheets and unit outlines?”</a:t>
            </a:r>
          </a:p>
          <a:p>
            <a:pPr marL="651510" indent="-514350" eaLnBrk="1" fontAlgn="auto" hangingPunct="1">
              <a:spcAft>
                <a:spcPts val="0"/>
              </a:spcAft>
              <a:buClr>
                <a:schemeClr val="tx1">
                  <a:shade val="95000"/>
                </a:schemeClr>
              </a:buClr>
              <a:buFont typeface="Courier New" pitchFamily="49" charset="0"/>
              <a:buChar char="o"/>
              <a:defRPr/>
            </a:pPr>
            <a:r>
              <a:rPr lang="en-US" sz="3100" dirty="0"/>
              <a:t>“How will peer-to-peer instruction and self-assessment affect the overall performance of students in a group setting in an upper level mathematics class?”</a:t>
            </a:r>
          </a:p>
          <a:p>
            <a:pPr marL="651510" indent="-514350" eaLnBrk="1" fontAlgn="auto" hangingPunct="1">
              <a:spcAft>
                <a:spcPts val="0"/>
              </a:spcAft>
              <a:buClr>
                <a:schemeClr val="tx1">
                  <a:shade val="95000"/>
                </a:schemeClr>
              </a:buClr>
              <a:buFont typeface="Courier New" pitchFamily="49" charset="0"/>
              <a:buChar char="o"/>
              <a:defRPr/>
            </a:pPr>
            <a:endParaRPr lang="en-US" sz="3100" dirty="0"/>
          </a:p>
          <a:p>
            <a:pPr marL="651510" indent="-514350" eaLnBrk="1" fontAlgn="auto" hangingPunct="1">
              <a:spcAft>
                <a:spcPts val="0"/>
              </a:spcAft>
              <a:buClr>
                <a:schemeClr val="tx1">
                  <a:shade val="95000"/>
                </a:schemeClr>
              </a:buClr>
              <a:buFont typeface="Courier New" pitchFamily="49" charset="0"/>
              <a:buChar char="o"/>
              <a:defRPr/>
            </a:pPr>
            <a:r>
              <a:rPr lang="en-US" sz="3100" dirty="0"/>
              <a:t>… and the final thing your introduction needs to do is …</a:t>
            </a:r>
          </a:p>
          <a:p>
            <a:pPr marL="548640" indent="-411480" eaLnBrk="1" fontAlgn="auto" hangingPunct="1">
              <a:spcAft>
                <a:spcPts val="0"/>
              </a:spcAft>
              <a:buClr>
                <a:schemeClr val="tx1">
                  <a:shade val="95000"/>
                </a:schemeClr>
              </a:buClr>
              <a:buFont typeface="Wingdings 2"/>
              <a:buNone/>
              <a:defRPr/>
            </a:pPr>
            <a:endParaRPr lang="en-US" sz="3100" dirty="0"/>
          </a:p>
          <a:p>
            <a:pPr marL="548640" indent="-411480" eaLnBrk="1" fontAlgn="auto" hangingPunct="1">
              <a:spcAft>
                <a:spcPts val="0"/>
              </a:spcAft>
              <a:buClr>
                <a:schemeClr val="tx1">
                  <a:shade val="95000"/>
                </a:schemeClr>
              </a:buClr>
              <a:buFont typeface="Wingdings 2"/>
              <a:buNone/>
              <a:defRPr/>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Introduction</a:t>
            </a:r>
          </a:p>
        </p:txBody>
      </p:sp>
      <p:sp>
        <p:nvSpPr>
          <p:cNvPr id="3" name="Content Placeholder 2"/>
          <p:cNvSpPr>
            <a:spLocks noGrp="1"/>
          </p:cNvSpPr>
          <p:nvPr>
            <p:ph idx="1"/>
          </p:nvPr>
        </p:nvSpPr>
        <p:spPr>
          <a:xfrm>
            <a:off x="533400" y="1600200"/>
            <a:ext cx="8229600" cy="4708525"/>
          </a:xfrm>
        </p:spPr>
        <p:txBody>
          <a:bodyPr>
            <a:normAutofit fontScale="70000" lnSpcReduction="20000"/>
          </a:bodyPr>
          <a:lstStyle/>
          <a:p>
            <a:pPr marL="651510" indent="-514350" eaLnBrk="1" fontAlgn="auto" hangingPunct="1">
              <a:spcAft>
                <a:spcPts val="0"/>
              </a:spcAft>
              <a:buClr>
                <a:schemeClr val="tx1">
                  <a:shade val="95000"/>
                </a:schemeClr>
              </a:buClr>
              <a:buFont typeface="Courier New" pitchFamily="49" charset="0"/>
              <a:buChar char="o"/>
              <a:defRPr/>
            </a:pPr>
            <a:r>
              <a:rPr lang="en-US" sz="3100" dirty="0"/>
              <a:t>The same principles hold true for a research question.</a:t>
            </a:r>
          </a:p>
          <a:p>
            <a:pPr marL="651510" indent="-514350" eaLnBrk="1" fontAlgn="auto" hangingPunct="1">
              <a:spcAft>
                <a:spcPts val="0"/>
              </a:spcAft>
              <a:buClr>
                <a:schemeClr val="tx1">
                  <a:shade val="95000"/>
                </a:schemeClr>
              </a:buClr>
              <a:buFont typeface="Courier New" pitchFamily="49" charset="0"/>
              <a:buChar char="o"/>
              <a:defRPr/>
            </a:pPr>
            <a:r>
              <a:rPr lang="en-US" sz="3100" dirty="0"/>
              <a:t>The question must be clear and point to a possible relationship between factors.</a:t>
            </a:r>
          </a:p>
          <a:p>
            <a:pPr marL="651510" indent="-514350" eaLnBrk="1" fontAlgn="auto" hangingPunct="1">
              <a:spcAft>
                <a:spcPts val="0"/>
              </a:spcAft>
              <a:buClr>
                <a:schemeClr val="tx1">
                  <a:shade val="95000"/>
                </a:schemeClr>
              </a:buClr>
              <a:buFont typeface="Courier New" pitchFamily="49" charset="0"/>
              <a:buChar char="o"/>
              <a:defRPr/>
            </a:pPr>
            <a:r>
              <a:rPr lang="en-US" sz="3100" dirty="0"/>
              <a:t>“How useful is a class website?  More specifically: Do students use the posted notes and videos of the lesson to keep current with the class when they are absent?  Do students use posted videos of the lesson to assist learning when they don't understand the lesson?  Do students use the website to download course information, such as answer keys, worksheets and unit outlines?”</a:t>
            </a:r>
          </a:p>
          <a:p>
            <a:pPr marL="651510" indent="-514350" eaLnBrk="1" fontAlgn="auto" hangingPunct="1">
              <a:spcAft>
                <a:spcPts val="0"/>
              </a:spcAft>
              <a:buClr>
                <a:schemeClr val="tx1">
                  <a:shade val="95000"/>
                </a:schemeClr>
              </a:buClr>
              <a:buFont typeface="Courier New" pitchFamily="49" charset="0"/>
              <a:buChar char="o"/>
              <a:defRPr/>
            </a:pPr>
            <a:r>
              <a:rPr lang="en-US" sz="3100" dirty="0"/>
              <a:t>“How will peer-to-peer instruction and self-assessment affect the overall performance of students in a group setting in an upper level mathematics class?”</a:t>
            </a:r>
          </a:p>
          <a:p>
            <a:pPr marL="651510" indent="-514350" eaLnBrk="1" fontAlgn="auto" hangingPunct="1">
              <a:spcAft>
                <a:spcPts val="0"/>
              </a:spcAft>
              <a:buClr>
                <a:schemeClr val="tx1">
                  <a:shade val="95000"/>
                </a:schemeClr>
              </a:buClr>
              <a:buFont typeface="Courier New" pitchFamily="49" charset="0"/>
              <a:buChar char="o"/>
              <a:defRPr/>
            </a:pPr>
            <a:endParaRPr lang="en-US" sz="3100" dirty="0"/>
          </a:p>
          <a:p>
            <a:pPr marL="651510" indent="-514350" eaLnBrk="1" fontAlgn="auto" hangingPunct="1">
              <a:spcAft>
                <a:spcPts val="0"/>
              </a:spcAft>
              <a:buClr>
                <a:schemeClr val="tx1">
                  <a:shade val="95000"/>
                </a:schemeClr>
              </a:buClr>
              <a:buFont typeface="Courier New" pitchFamily="49" charset="0"/>
              <a:buChar char="o"/>
              <a:defRPr/>
            </a:pPr>
            <a:r>
              <a:rPr lang="en-US" sz="3100" dirty="0"/>
              <a:t>… and the final thing your introduction needs to do is …</a:t>
            </a:r>
          </a:p>
          <a:p>
            <a:pPr marL="548640" indent="-411480" eaLnBrk="1" fontAlgn="auto" hangingPunct="1">
              <a:spcAft>
                <a:spcPts val="0"/>
              </a:spcAft>
              <a:buClr>
                <a:schemeClr val="tx1">
                  <a:shade val="95000"/>
                </a:schemeClr>
              </a:buClr>
              <a:buFont typeface="Wingdings 2"/>
              <a:buNone/>
              <a:defRPr/>
            </a:pPr>
            <a:endParaRPr lang="en-US" sz="3100" dirty="0"/>
          </a:p>
          <a:p>
            <a:pPr marL="548640" indent="-411480" eaLnBrk="1" fontAlgn="auto" hangingPunct="1">
              <a:spcAft>
                <a:spcPts val="0"/>
              </a:spcAft>
              <a:buClr>
                <a:schemeClr val="tx1">
                  <a:shade val="95000"/>
                </a:schemeClr>
              </a:buClr>
              <a:buFont typeface="Wingdings 2"/>
              <a:buNone/>
              <a:defRPr/>
            </a:pPr>
            <a:endParaRPr lang="en-US" dirty="0"/>
          </a:p>
        </p:txBody>
      </p:sp>
    </p:spTree>
    <p:extLst>
      <p:ext uri="{BB962C8B-B14F-4D97-AF65-F5344CB8AC3E}">
        <p14:creationId xmlns:p14="http://schemas.microsoft.com/office/powerpoint/2010/main" val="1398566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a:t>Beginning—Feelings about Writing</a:t>
            </a:r>
          </a:p>
        </p:txBody>
      </p:sp>
      <p:sp>
        <p:nvSpPr>
          <p:cNvPr id="3" name="Content Placeholder 2"/>
          <p:cNvSpPr>
            <a:spLocks noGrp="1"/>
          </p:cNvSpPr>
          <p:nvPr>
            <p:ph idx="1"/>
          </p:nvPr>
        </p:nvSpPr>
        <p:spPr/>
        <p:txBody>
          <a:bodyPr/>
          <a:lstStyle/>
          <a:p>
            <a:pPr marL="0" indent="0" algn="ctr" eaLnBrk="1" hangingPunct="1">
              <a:buNone/>
              <a:defRPr/>
            </a:pPr>
            <a:r>
              <a:rPr lang="en-US" sz="3200" b="1" dirty="0">
                <a:effectLst>
                  <a:outerShdw blurRad="38100" dist="38100" dir="2700000" algn="tl">
                    <a:srgbClr val="000000">
                      <a:alpha val="43137"/>
                    </a:srgbClr>
                  </a:outerShdw>
                </a:effectLst>
              </a:rPr>
              <a:t>What are some of the feelings or emotional responses you have about writing and writing assignments?</a:t>
            </a:r>
          </a:p>
          <a:p>
            <a:pPr marL="457200" indent="-457200" eaLnBrk="1" hangingPunct="1">
              <a:buFont typeface="Wingdings 2" panose="05020102010507070707" pitchFamily="18" charset="2"/>
              <a:buChar char=""/>
              <a:defRPr/>
            </a:pPr>
            <a:r>
              <a:rPr lang="en-US" b="1" dirty="0">
                <a:effectLst>
                  <a:outerShdw blurRad="38100" dist="38100" dir="2700000" algn="tl">
                    <a:srgbClr val="000000">
                      <a:alpha val="43137"/>
                    </a:srgbClr>
                  </a:outerShdw>
                </a:effectLst>
              </a:rPr>
              <a:t>We all respond in some way(s) to writing</a:t>
            </a:r>
          </a:p>
          <a:p>
            <a:pPr eaLnBrk="1" hangingPunct="1">
              <a:buFont typeface="Wingdings 2" panose="05020102010507070707" pitchFamily="18" charset="2"/>
              <a:buChar char=""/>
              <a:defRPr/>
            </a:pPr>
            <a:endParaRPr lang="en-US" dirty="0"/>
          </a:p>
        </p:txBody>
      </p:sp>
    </p:spTree>
    <p:extLst>
      <p:ext uri="{BB962C8B-B14F-4D97-AF65-F5344CB8AC3E}">
        <p14:creationId xmlns:p14="http://schemas.microsoft.com/office/powerpoint/2010/main" val="4042570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Introduction</a:t>
            </a:r>
          </a:p>
        </p:txBody>
      </p:sp>
      <p:sp>
        <p:nvSpPr>
          <p:cNvPr id="23555" name="Content Placeholder 2"/>
          <p:cNvSpPr>
            <a:spLocks noGrp="1"/>
          </p:cNvSpPr>
          <p:nvPr>
            <p:ph idx="1"/>
          </p:nvPr>
        </p:nvSpPr>
        <p:spPr/>
        <p:txBody>
          <a:bodyPr/>
          <a:lstStyle/>
          <a:p>
            <a:pPr eaLnBrk="1" hangingPunct="1">
              <a:buFont typeface="Wingdings" pitchFamily="2" charset="2"/>
              <a:buChar char="Ø"/>
            </a:pPr>
            <a:r>
              <a:rPr lang="en-US" dirty="0"/>
              <a:t>The success of your essay largely depends on a good introduction!</a:t>
            </a:r>
          </a:p>
          <a:p>
            <a:pPr eaLnBrk="1" hangingPunct="1">
              <a:buFont typeface="Wingdings 2" pitchFamily="18" charset="2"/>
              <a:buNone/>
            </a:pPr>
            <a:r>
              <a:rPr lang="en-US" dirty="0"/>
              <a:t> </a:t>
            </a:r>
          </a:p>
          <a:p>
            <a:pPr eaLnBrk="1" hangingPunct="1">
              <a:buFont typeface="Wingdings 2" pitchFamily="18" charset="2"/>
              <a:buNone/>
            </a:pPr>
            <a:endParaRPr lang="en-US" dirty="0"/>
          </a:p>
          <a:p>
            <a:pPr eaLnBrk="1" hangingPunct="1">
              <a:buFont typeface="Wingdings 2" pitchFamily="18" charset="2"/>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Introduction</a:t>
            </a:r>
          </a:p>
        </p:txBody>
      </p:sp>
      <p:sp>
        <p:nvSpPr>
          <p:cNvPr id="24579" name="Content Placeholder 2"/>
          <p:cNvSpPr>
            <a:spLocks noGrp="1"/>
          </p:cNvSpPr>
          <p:nvPr>
            <p:ph idx="1"/>
          </p:nvPr>
        </p:nvSpPr>
        <p:spPr/>
        <p:txBody>
          <a:bodyPr/>
          <a:lstStyle/>
          <a:p>
            <a:pPr eaLnBrk="1" hangingPunct="1">
              <a:buFont typeface="Wingdings" pitchFamily="2" charset="2"/>
              <a:buChar char="Ø"/>
            </a:pPr>
            <a:r>
              <a:rPr lang="en-US" dirty="0"/>
              <a:t>The success of your essay largely depends on a good introduction!</a:t>
            </a:r>
          </a:p>
          <a:p>
            <a:pPr eaLnBrk="1" hangingPunct="1">
              <a:buFont typeface="Wingdings" pitchFamily="2" charset="2"/>
              <a:buChar char="Ø"/>
            </a:pPr>
            <a:r>
              <a:rPr lang="en-US" dirty="0"/>
              <a:t>The introduction should be completed in no more than two pages  for  a standard academic paper of 10-12 pages</a:t>
            </a:r>
          </a:p>
          <a:p>
            <a:pPr eaLnBrk="1" hangingPunct="1">
              <a:buFont typeface="Wingdings" pitchFamily="2" charset="2"/>
              <a:buChar char="Ø"/>
            </a:pPr>
            <a:r>
              <a:rPr lang="en-US" dirty="0"/>
              <a:t> For a capstone or thesis, the introduction will be about 8-12 pages</a:t>
            </a:r>
          </a:p>
          <a:p>
            <a:pPr eaLnBrk="1" hangingPunct="1">
              <a:buFont typeface="Wingdings" pitchFamily="2" charset="2"/>
              <a:buChar char="Ø"/>
            </a:pPr>
            <a:r>
              <a:rPr lang="en-US" dirty="0"/>
              <a:t>Use the essay template </a:t>
            </a:r>
            <a:r>
              <a:rPr lang="en-US" dirty="0" err="1"/>
              <a:t>CityU</a:t>
            </a:r>
            <a:r>
              <a:rPr lang="en-US" dirty="0"/>
              <a:t> provides</a:t>
            </a:r>
          </a:p>
          <a:p>
            <a:pPr eaLnBrk="1" hangingPunct="1">
              <a:buFont typeface="Wingdings 2" pitchFamily="18" charset="2"/>
              <a:buNone/>
            </a:pPr>
            <a:endParaRPr lang="en-US" dirty="0"/>
          </a:p>
          <a:p>
            <a:pPr eaLnBrk="1" hangingPunct="1">
              <a:buFont typeface="Wingdings 2" pitchFamily="18" charset="2"/>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Main Body of the Essay</a:t>
            </a:r>
          </a:p>
        </p:txBody>
      </p:sp>
      <p:sp>
        <p:nvSpPr>
          <p:cNvPr id="25603" name="Content Placeholder 2"/>
          <p:cNvSpPr>
            <a:spLocks noGrp="1"/>
          </p:cNvSpPr>
          <p:nvPr>
            <p:ph idx="1"/>
          </p:nvPr>
        </p:nvSpPr>
        <p:spPr/>
        <p:txBody>
          <a:bodyPr/>
          <a:lstStyle/>
          <a:p>
            <a:pPr eaLnBrk="1" hangingPunct="1">
              <a:buFont typeface="Wingdings" pitchFamily="2" charset="2"/>
              <a:buChar char="Ø"/>
            </a:pPr>
            <a:r>
              <a:rPr lang="en-US" dirty="0"/>
              <a:t>This is where you are providing evidence in theory and/or research to support your thesis statement or to answer your research question</a:t>
            </a:r>
          </a:p>
          <a:p>
            <a:pPr eaLnBrk="1" hangingPunct="1">
              <a:buFont typeface="Wingdings" pitchFamily="2" charset="2"/>
              <a:buChar char="Ø"/>
            </a:pPr>
            <a:r>
              <a:rPr lang="en-US" dirty="0"/>
              <a:t>This consists of:</a:t>
            </a:r>
          </a:p>
          <a:p>
            <a:pPr lvl="1" eaLnBrk="1" hangingPunct="1">
              <a:buFont typeface="Wingdings" pitchFamily="2" charset="2"/>
              <a:buChar char="Ø"/>
            </a:pPr>
            <a:r>
              <a:rPr lang="en-US" dirty="0"/>
              <a:t>Your conceptual analysis (defining terms and concepts)</a:t>
            </a:r>
          </a:p>
          <a:p>
            <a:pPr lvl="1" eaLnBrk="1" hangingPunct="1">
              <a:buFont typeface="Wingdings" pitchFamily="2" charset="2"/>
              <a:buChar char="Ø"/>
            </a:pPr>
            <a:r>
              <a:rPr lang="en-US" dirty="0"/>
              <a:t>Your literature review</a:t>
            </a:r>
          </a:p>
          <a:p>
            <a:pPr lvl="1" eaLnBrk="1" hangingPunct="1">
              <a:buFont typeface="Wingdings" pitchFamily="2" charset="2"/>
              <a:buChar char="Ø"/>
            </a:pPr>
            <a:r>
              <a:rPr lang="en-US" dirty="0"/>
              <a:t>Your research methodology (in a thesis only)</a:t>
            </a:r>
          </a:p>
          <a:p>
            <a:pPr lvl="1" eaLnBrk="1" hangingPunct="1">
              <a:buFont typeface="Wingdings" pitchFamily="2" charset="2"/>
              <a:buChar char="Ø"/>
            </a:pPr>
            <a:r>
              <a:rPr lang="en-US" dirty="0"/>
              <a:t>Your research findings (in a thesis only)</a:t>
            </a:r>
          </a:p>
          <a:p>
            <a:pPr lvl="1" eaLnBrk="1" hangingPunct="1">
              <a:buFont typeface="Wingdings" pitchFamily="2" charset="2"/>
              <a:buChar char="Ø"/>
            </a:pPr>
            <a:r>
              <a:rPr lang="en-US" dirty="0"/>
              <a:t>Your analysis of your findings (in a thesis only)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Main Body of the Essay</a:t>
            </a:r>
          </a:p>
        </p:txBody>
      </p:sp>
      <p:sp>
        <p:nvSpPr>
          <p:cNvPr id="25603" name="Content Placeholder 2"/>
          <p:cNvSpPr>
            <a:spLocks noGrp="1"/>
          </p:cNvSpPr>
          <p:nvPr>
            <p:ph idx="1"/>
          </p:nvPr>
        </p:nvSpPr>
        <p:spPr/>
        <p:txBody>
          <a:bodyPr/>
          <a:lstStyle/>
          <a:p>
            <a:pPr eaLnBrk="1" hangingPunct="1">
              <a:buFont typeface="Wingdings" pitchFamily="2" charset="2"/>
              <a:buChar char="Ø"/>
            </a:pPr>
            <a:r>
              <a:rPr lang="en-US" dirty="0"/>
              <a:t>Capstone Project</a:t>
            </a:r>
          </a:p>
          <a:p>
            <a:pPr lvl="1" eaLnBrk="1" hangingPunct="1">
              <a:buFont typeface="Wingdings" pitchFamily="2" charset="2"/>
              <a:buChar char="Ø"/>
            </a:pPr>
            <a:r>
              <a:rPr lang="en-US" dirty="0"/>
              <a:t>Primarily a conceptual analysis and literature review</a:t>
            </a:r>
          </a:p>
          <a:p>
            <a:pPr lvl="1" eaLnBrk="1" hangingPunct="1">
              <a:buFont typeface="Wingdings" pitchFamily="2" charset="2"/>
              <a:buChar char="Ø"/>
            </a:pPr>
            <a:r>
              <a:rPr lang="en-US" dirty="0"/>
              <a:t>Conceptual analysis = defining and describing concepts/terms</a:t>
            </a:r>
          </a:p>
          <a:p>
            <a:pPr lvl="1" eaLnBrk="1" hangingPunct="1">
              <a:buFont typeface="Wingdings" pitchFamily="2" charset="2"/>
              <a:buChar char="Ø"/>
            </a:pPr>
            <a:r>
              <a:rPr lang="en-US" dirty="0"/>
              <a:t>Literature review—a thorough review of all relevant </a:t>
            </a:r>
            <a:r>
              <a:rPr lang="en-US" i="1" dirty="0"/>
              <a:t>theory</a:t>
            </a:r>
            <a:r>
              <a:rPr lang="en-US" dirty="0"/>
              <a:t> and </a:t>
            </a:r>
            <a:r>
              <a:rPr lang="en-US" i="1" dirty="0"/>
              <a:t>research</a:t>
            </a:r>
            <a:r>
              <a:rPr lang="en-US" dirty="0"/>
              <a:t> on your topic</a:t>
            </a:r>
          </a:p>
          <a:p>
            <a:pPr lvl="1" eaLnBrk="1" hangingPunct="1">
              <a:buFont typeface="Wingdings" pitchFamily="2" charset="2"/>
              <a:buChar char="Ø"/>
            </a:pPr>
            <a:r>
              <a:rPr lang="en-US" dirty="0"/>
              <a:t>Three chapters</a:t>
            </a:r>
          </a:p>
          <a:p>
            <a:pPr marL="1362075" lvl="2" indent="-457200" eaLnBrk="1" hangingPunct="1">
              <a:buFont typeface="+mj-lt"/>
              <a:buAutoNum type="arabicPeriod"/>
            </a:pPr>
            <a:r>
              <a:rPr lang="en-US" dirty="0"/>
              <a:t>Introduction</a:t>
            </a:r>
          </a:p>
          <a:p>
            <a:pPr marL="1362075" lvl="2" indent="-457200" eaLnBrk="1" hangingPunct="1">
              <a:buFont typeface="+mj-lt"/>
              <a:buAutoNum type="arabicPeriod"/>
            </a:pPr>
            <a:r>
              <a:rPr lang="en-US" dirty="0"/>
              <a:t>Conceptual Analysis and Literature Review</a:t>
            </a:r>
          </a:p>
          <a:p>
            <a:pPr marL="1362075" lvl="2" indent="-457200" eaLnBrk="1" hangingPunct="1">
              <a:buFont typeface="+mj-lt"/>
              <a:buAutoNum type="arabicPeriod"/>
            </a:pPr>
            <a:r>
              <a:rPr lang="en-US" dirty="0"/>
              <a:t>Conclusions—discussions, implications, recommendations</a:t>
            </a:r>
          </a:p>
        </p:txBody>
      </p:sp>
    </p:spTree>
    <p:extLst>
      <p:ext uri="{BB962C8B-B14F-4D97-AF65-F5344CB8AC3E}">
        <p14:creationId xmlns:p14="http://schemas.microsoft.com/office/powerpoint/2010/main" val="4018352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Main Body of the Essay</a:t>
            </a:r>
          </a:p>
        </p:txBody>
      </p:sp>
      <p:sp>
        <p:nvSpPr>
          <p:cNvPr id="25603" name="Content Placeholder 2"/>
          <p:cNvSpPr>
            <a:spLocks noGrp="1"/>
          </p:cNvSpPr>
          <p:nvPr>
            <p:ph idx="1"/>
          </p:nvPr>
        </p:nvSpPr>
        <p:spPr/>
        <p:txBody>
          <a:bodyPr/>
          <a:lstStyle/>
          <a:p>
            <a:pPr eaLnBrk="1" hangingPunct="1">
              <a:buFont typeface="Wingdings" pitchFamily="2" charset="2"/>
              <a:buChar char="Ø"/>
            </a:pPr>
            <a:r>
              <a:rPr lang="en-US" dirty="0"/>
              <a:t>Thesis</a:t>
            </a:r>
          </a:p>
          <a:p>
            <a:pPr lvl="1" eaLnBrk="1" hangingPunct="1">
              <a:buFont typeface="Wingdings" pitchFamily="2" charset="2"/>
              <a:buChar char="Ø"/>
            </a:pPr>
            <a:r>
              <a:rPr lang="en-US" dirty="0"/>
              <a:t>Your own, human-subject research project</a:t>
            </a:r>
          </a:p>
          <a:p>
            <a:pPr lvl="1" eaLnBrk="1" hangingPunct="1">
              <a:buFont typeface="Wingdings" pitchFamily="2" charset="2"/>
              <a:buChar char="Ø"/>
            </a:pPr>
            <a:r>
              <a:rPr lang="en-US" dirty="0"/>
              <a:t>Includes a conceptual analysis and literature review</a:t>
            </a:r>
          </a:p>
          <a:p>
            <a:pPr lvl="1" eaLnBrk="1" hangingPunct="1">
              <a:buFont typeface="Wingdings" pitchFamily="2" charset="2"/>
              <a:buChar char="Ø"/>
            </a:pPr>
            <a:r>
              <a:rPr lang="en-US" dirty="0"/>
              <a:t>Five chapters</a:t>
            </a:r>
          </a:p>
          <a:p>
            <a:pPr marL="1362075" lvl="2" indent="-457200" eaLnBrk="1" hangingPunct="1">
              <a:buFont typeface="+mj-lt"/>
              <a:buAutoNum type="arabicPeriod"/>
            </a:pPr>
            <a:r>
              <a:rPr lang="en-US" dirty="0"/>
              <a:t>Introduction</a:t>
            </a:r>
          </a:p>
          <a:p>
            <a:pPr marL="1362075" lvl="2" indent="-457200" eaLnBrk="1" hangingPunct="1">
              <a:buFont typeface="+mj-lt"/>
              <a:buAutoNum type="arabicPeriod"/>
            </a:pPr>
            <a:r>
              <a:rPr lang="en-US" dirty="0"/>
              <a:t>Conceptual Analysis and Literature Review</a:t>
            </a:r>
          </a:p>
          <a:p>
            <a:pPr marL="1362075" lvl="2" indent="-457200" eaLnBrk="1" hangingPunct="1">
              <a:buFont typeface="+mj-lt"/>
              <a:buAutoNum type="arabicPeriod"/>
            </a:pPr>
            <a:r>
              <a:rPr lang="en-US" dirty="0"/>
              <a:t>Methodology—your research method(s)</a:t>
            </a:r>
          </a:p>
          <a:p>
            <a:pPr marL="1362075" lvl="2" indent="-457200" eaLnBrk="1" hangingPunct="1">
              <a:buFont typeface="+mj-lt"/>
              <a:buAutoNum type="arabicPeriod"/>
            </a:pPr>
            <a:r>
              <a:rPr lang="en-US" dirty="0"/>
              <a:t>Research Findings</a:t>
            </a:r>
          </a:p>
          <a:p>
            <a:pPr marL="1362075" lvl="2" indent="-457200" eaLnBrk="1" hangingPunct="1">
              <a:buFont typeface="+mj-lt"/>
              <a:buAutoNum type="arabicPeriod"/>
            </a:pPr>
            <a:r>
              <a:rPr lang="en-US" dirty="0"/>
              <a:t>Conclusions—discussions, implications, recommendations</a:t>
            </a:r>
          </a:p>
        </p:txBody>
      </p:sp>
    </p:spTree>
    <p:extLst>
      <p:ext uri="{BB962C8B-B14F-4D97-AF65-F5344CB8AC3E}">
        <p14:creationId xmlns:p14="http://schemas.microsoft.com/office/powerpoint/2010/main" val="3466560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Main Body of the Essay</a:t>
            </a:r>
          </a:p>
        </p:txBody>
      </p:sp>
      <p:sp>
        <p:nvSpPr>
          <p:cNvPr id="25603" name="Content Placeholder 2"/>
          <p:cNvSpPr>
            <a:spLocks noGrp="1"/>
          </p:cNvSpPr>
          <p:nvPr>
            <p:ph idx="1"/>
          </p:nvPr>
        </p:nvSpPr>
        <p:spPr/>
        <p:txBody>
          <a:bodyPr/>
          <a:lstStyle/>
          <a:p>
            <a:pPr eaLnBrk="1" hangingPunct="1">
              <a:buFont typeface="Wingdings" pitchFamily="2" charset="2"/>
              <a:buChar char="Ø"/>
            </a:pPr>
            <a:r>
              <a:rPr lang="en-US" dirty="0"/>
              <a:t>Do your best to review as much of the scholarship and professional literature that relates to your topic</a:t>
            </a:r>
          </a:p>
          <a:p>
            <a:pPr eaLnBrk="1" hangingPunct="1">
              <a:buFont typeface="Wingdings" pitchFamily="2" charset="2"/>
              <a:buChar char="Ø"/>
            </a:pPr>
            <a:r>
              <a:rPr lang="en-US" dirty="0"/>
              <a:t>Become part of this scholarly and/or professional community of practice and inquiry</a:t>
            </a:r>
          </a:p>
          <a:p>
            <a:pPr eaLnBrk="1" hangingPunct="1">
              <a:buFont typeface="Wingdings" pitchFamily="2" charset="2"/>
              <a:buChar char="Ø"/>
            </a:pPr>
            <a:r>
              <a:rPr lang="en-US" dirty="0"/>
              <a:t>You want to demonstrate your expertise and comprehensive understanding of the topic/issue and its contexts/background</a:t>
            </a:r>
          </a:p>
        </p:txBody>
      </p:sp>
    </p:spTree>
    <p:extLst>
      <p:ext uri="{BB962C8B-B14F-4D97-AF65-F5344CB8AC3E}">
        <p14:creationId xmlns:p14="http://schemas.microsoft.com/office/powerpoint/2010/main" val="3483264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Main Body of the Essay</a:t>
            </a:r>
          </a:p>
        </p:txBody>
      </p:sp>
      <p:sp>
        <p:nvSpPr>
          <p:cNvPr id="30723" name="Content Placeholder 2"/>
          <p:cNvSpPr>
            <a:spLocks noGrp="1"/>
          </p:cNvSpPr>
          <p:nvPr>
            <p:ph idx="1"/>
          </p:nvPr>
        </p:nvSpPr>
        <p:spPr/>
        <p:txBody>
          <a:bodyPr/>
          <a:lstStyle/>
          <a:p>
            <a:pPr eaLnBrk="1" hangingPunct="1">
              <a:buFont typeface="Wingdings" pitchFamily="2" charset="2"/>
              <a:buChar char="Ø"/>
            </a:pPr>
            <a:r>
              <a:rPr lang="en-US" dirty="0"/>
              <a:t>Your arguments should be logically organized</a:t>
            </a:r>
          </a:p>
          <a:p>
            <a:pPr eaLnBrk="1" hangingPunct="1">
              <a:buFont typeface="Wingdings" pitchFamily="2" charset="2"/>
              <a:buChar char="Ø"/>
            </a:pPr>
            <a:r>
              <a:rPr lang="en-US" dirty="0"/>
              <a:t>Strongest arguments first or last; weakest in the middle</a:t>
            </a:r>
          </a:p>
          <a:p>
            <a:pPr eaLnBrk="1" hangingPunct="1">
              <a:buFont typeface="Wingdings" pitchFamily="2" charset="2"/>
              <a:buChar char="Ø"/>
            </a:pPr>
            <a:r>
              <a:rPr lang="en-US" dirty="0"/>
              <a:t>Consider  opposing viewpoints: this is important</a:t>
            </a:r>
          </a:p>
          <a:p>
            <a:pPr eaLnBrk="1" hangingPunct="1">
              <a:buFont typeface="Wingdings" pitchFamily="2" charset="2"/>
              <a:buChar char="Ø"/>
            </a:pPr>
            <a:r>
              <a:rPr lang="en-US" dirty="0"/>
              <a:t>There should be flow between paragraphs;  use transition words and phrases</a:t>
            </a:r>
          </a:p>
          <a:p>
            <a:pPr eaLnBrk="1" hangingPunct="1">
              <a:buFont typeface="Wingdings" pitchFamily="2" charset="2"/>
              <a:buChar char="Ø"/>
            </a:pPr>
            <a:r>
              <a:rPr lang="en-US" dirty="0"/>
              <a:t>Use section headings or subheadings!</a:t>
            </a:r>
          </a:p>
          <a:p>
            <a:pPr eaLnBrk="1" hangingPunct="1">
              <a:buFont typeface="Wingdings" pitchFamily="2" charset="2"/>
              <a:buChar char="Ø"/>
            </a:pPr>
            <a:r>
              <a:rPr lang="en-US" dirty="0"/>
              <a:t>Cite your sources! Do not make claims that you cannot defend logically or without a citation!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Main Body of the Essay</a:t>
            </a:r>
          </a:p>
        </p:txBody>
      </p:sp>
      <p:sp>
        <p:nvSpPr>
          <p:cNvPr id="30723" name="Content Placeholder 2"/>
          <p:cNvSpPr>
            <a:spLocks noGrp="1"/>
          </p:cNvSpPr>
          <p:nvPr>
            <p:ph idx="1"/>
          </p:nvPr>
        </p:nvSpPr>
        <p:spPr/>
        <p:txBody>
          <a:bodyPr/>
          <a:lstStyle/>
          <a:p>
            <a:pPr eaLnBrk="1" hangingPunct="1">
              <a:buFont typeface="Wingdings" pitchFamily="2" charset="2"/>
              <a:buChar char="Ø"/>
            </a:pPr>
            <a:r>
              <a:rPr lang="en-US" sz="3200" dirty="0"/>
              <a:t>In the main body of the essay, you are doing two things, primarily:</a:t>
            </a:r>
          </a:p>
          <a:p>
            <a:pPr lvl="1" eaLnBrk="1" hangingPunct="1">
              <a:buFont typeface="Wingdings" pitchFamily="2" charset="2"/>
              <a:buChar char="Ø"/>
            </a:pPr>
            <a:r>
              <a:rPr lang="en-US" sz="2800" dirty="0"/>
              <a:t>Defining or describing any terms or concepts—”conceptual analysis”</a:t>
            </a:r>
          </a:p>
          <a:p>
            <a:pPr lvl="1" eaLnBrk="1" hangingPunct="1">
              <a:buFont typeface="Wingdings" pitchFamily="2" charset="2"/>
              <a:buChar char="Ø"/>
            </a:pPr>
            <a:r>
              <a:rPr lang="en-US" sz="2800" dirty="0"/>
              <a:t>Reviewing all the applicable literature (theory and research)</a:t>
            </a:r>
          </a:p>
          <a:p>
            <a:pPr lvl="1" eaLnBrk="1" hangingPunct="1">
              <a:buFont typeface="Wingdings" pitchFamily="2" charset="2"/>
              <a:buChar char="Ø"/>
            </a:pPr>
            <a:r>
              <a:rPr lang="en-US" sz="2800" dirty="0"/>
              <a:t>Outlining your own human subject research project (for a thesis only)</a:t>
            </a:r>
          </a:p>
        </p:txBody>
      </p:sp>
    </p:spTree>
    <p:extLst>
      <p:ext uri="{BB962C8B-B14F-4D97-AF65-F5344CB8AC3E}">
        <p14:creationId xmlns:p14="http://schemas.microsoft.com/office/powerpoint/2010/main" val="2128736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Main Body of the Essay</a:t>
            </a:r>
          </a:p>
        </p:txBody>
      </p:sp>
      <p:sp>
        <p:nvSpPr>
          <p:cNvPr id="30723" name="Content Placeholder 2"/>
          <p:cNvSpPr>
            <a:spLocks noGrp="1"/>
          </p:cNvSpPr>
          <p:nvPr>
            <p:ph idx="1"/>
          </p:nvPr>
        </p:nvSpPr>
        <p:spPr/>
        <p:txBody>
          <a:bodyPr/>
          <a:lstStyle/>
          <a:p>
            <a:pPr eaLnBrk="1" hangingPunct="1">
              <a:buFont typeface="Wingdings" pitchFamily="2" charset="2"/>
              <a:buChar char="Ø"/>
            </a:pPr>
            <a:r>
              <a:rPr lang="en-US" sz="3200" dirty="0"/>
              <a:t>The Paragraph</a:t>
            </a:r>
          </a:p>
          <a:p>
            <a:pPr lvl="1" eaLnBrk="1" hangingPunct="1">
              <a:buFont typeface="Wingdings" pitchFamily="2" charset="2"/>
              <a:buChar char="Ø"/>
            </a:pPr>
            <a:r>
              <a:rPr lang="en-US" sz="2800" dirty="0"/>
              <a:t>Is centered around one topic or theme</a:t>
            </a:r>
          </a:p>
          <a:p>
            <a:pPr lvl="1" eaLnBrk="1" hangingPunct="1">
              <a:buFont typeface="Wingdings" pitchFamily="2" charset="2"/>
              <a:buChar char="Ø"/>
            </a:pPr>
            <a:r>
              <a:rPr lang="en-US" sz="2800" dirty="0"/>
              <a:t>Has a topic sentence (usually at the beginning but not always) that states the theme or lets the reader know what the theme is</a:t>
            </a:r>
          </a:p>
          <a:p>
            <a:pPr lvl="1" eaLnBrk="1" hangingPunct="1">
              <a:buFont typeface="Wingdings" pitchFamily="2" charset="2"/>
              <a:buChar char="Ø"/>
            </a:pPr>
            <a:r>
              <a:rPr lang="en-US" sz="2800" dirty="0"/>
              <a:t>At the end, the paragraph has a connecting sentence (bridge sentence) which leads into the next paragraph or section and its topic AND/OR has a concluding sentence</a:t>
            </a:r>
          </a:p>
        </p:txBody>
      </p:sp>
    </p:spTree>
    <p:extLst>
      <p:ext uri="{BB962C8B-B14F-4D97-AF65-F5344CB8AC3E}">
        <p14:creationId xmlns:p14="http://schemas.microsoft.com/office/powerpoint/2010/main" val="32729353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Main Body of the Essay</a:t>
            </a:r>
          </a:p>
        </p:txBody>
      </p:sp>
      <p:sp>
        <p:nvSpPr>
          <p:cNvPr id="30723" name="Content Placeholder 2"/>
          <p:cNvSpPr>
            <a:spLocks noGrp="1"/>
          </p:cNvSpPr>
          <p:nvPr>
            <p:ph idx="1"/>
          </p:nvPr>
        </p:nvSpPr>
        <p:spPr/>
        <p:txBody>
          <a:bodyPr/>
          <a:lstStyle/>
          <a:p>
            <a:pPr eaLnBrk="1" hangingPunct="1">
              <a:buFont typeface="Wingdings" pitchFamily="2" charset="2"/>
              <a:buChar char="Ø"/>
            </a:pPr>
            <a:r>
              <a:rPr lang="en-US" sz="3200" dirty="0"/>
              <a:t>The Paragraph</a:t>
            </a:r>
          </a:p>
          <a:p>
            <a:pPr lvl="1" eaLnBrk="1" hangingPunct="1">
              <a:buFont typeface="Wingdings" pitchFamily="2" charset="2"/>
              <a:buChar char="Ø"/>
            </a:pPr>
            <a:r>
              <a:rPr lang="en-US" sz="2800" dirty="0"/>
              <a:t>A good paragraph will have a mix of sentence styles: short and simple, complex, compound, compound-complex</a:t>
            </a:r>
          </a:p>
          <a:p>
            <a:pPr lvl="1" eaLnBrk="1" hangingPunct="1">
              <a:buFont typeface="Wingdings" pitchFamily="2" charset="2"/>
              <a:buChar char="Ø"/>
            </a:pPr>
            <a:r>
              <a:rPr lang="en-US" sz="2800" dirty="0"/>
              <a:t>A paragraph can consist of one sentence or even one word</a:t>
            </a:r>
          </a:p>
          <a:p>
            <a:pPr lvl="1" eaLnBrk="1" hangingPunct="1">
              <a:buFont typeface="Wingdings" pitchFamily="2" charset="2"/>
              <a:buChar char="Ø"/>
            </a:pPr>
            <a:r>
              <a:rPr lang="en-US" sz="2800" dirty="0"/>
              <a:t>BUT note that lots of short paragraphs can indicate incomplete or superficial thinking, and really long paragraphs can indicate a lack of organization and division of thought</a:t>
            </a:r>
          </a:p>
        </p:txBody>
      </p:sp>
    </p:spTree>
    <p:extLst>
      <p:ext uri="{BB962C8B-B14F-4D97-AF65-F5344CB8AC3E}">
        <p14:creationId xmlns:p14="http://schemas.microsoft.com/office/powerpoint/2010/main" val="198867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a:t>Beginning—Feelings about Writing</a:t>
            </a:r>
          </a:p>
        </p:txBody>
      </p:sp>
      <p:sp>
        <p:nvSpPr>
          <p:cNvPr id="3" name="Content Placeholder 2"/>
          <p:cNvSpPr>
            <a:spLocks noGrp="1"/>
          </p:cNvSpPr>
          <p:nvPr>
            <p:ph idx="1"/>
          </p:nvPr>
        </p:nvSpPr>
        <p:spPr/>
        <p:txBody>
          <a:bodyPr/>
          <a:lstStyle/>
          <a:p>
            <a:pPr marL="0" indent="0" algn="ctr" eaLnBrk="1" hangingPunct="1">
              <a:buNone/>
              <a:defRPr/>
            </a:pPr>
            <a:r>
              <a:rPr lang="en-US" sz="3200" b="1" dirty="0">
                <a:effectLst>
                  <a:outerShdw blurRad="38100" dist="38100" dir="2700000" algn="tl">
                    <a:srgbClr val="000000">
                      <a:alpha val="43137"/>
                    </a:srgbClr>
                  </a:outerShdw>
                </a:effectLst>
              </a:rPr>
              <a:t>What are some of the feelings or emotional responses you have about writing and writing assignments?</a:t>
            </a:r>
          </a:p>
          <a:p>
            <a:pPr marL="457200" indent="-457200" eaLnBrk="1" hangingPunct="1">
              <a:buFont typeface="Wingdings 2" panose="05020102010507070707" pitchFamily="18" charset="2"/>
              <a:buChar char=""/>
              <a:defRPr/>
            </a:pPr>
            <a:r>
              <a:rPr lang="en-US" b="1" dirty="0">
                <a:effectLst>
                  <a:outerShdw blurRad="38100" dist="38100" dir="2700000" algn="tl">
                    <a:srgbClr val="000000">
                      <a:alpha val="43137"/>
                    </a:srgbClr>
                  </a:outerShdw>
                </a:effectLst>
              </a:rPr>
              <a:t>We all respond in some way(s) to writing</a:t>
            </a:r>
          </a:p>
          <a:p>
            <a:pPr marL="457200" indent="-457200" eaLnBrk="1" hangingPunct="1">
              <a:buFont typeface="Wingdings 2" panose="05020102010507070707" pitchFamily="18" charset="2"/>
              <a:buChar char=""/>
              <a:defRPr/>
            </a:pPr>
            <a:r>
              <a:rPr lang="en-US" b="1" dirty="0">
                <a:effectLst>
                  <a:outerShdw blurRad="38100" dist="38100" dir="2700000" algn="tl">
                    <a:srgbClr val="000000">
                      <a:alpha val="43137"/>
                    </a:srgbClr>
                  </a:outerShdw>
                </a:effectLst>
              </a:rPr>
              <a:t>Think of writing or writing assignments you have loved or hated in the past</a:t>
            </a:r>
          </a:p>
          <a:p>
            <a:pPr marL="457200" indent="-457200" eaLnBrk="1" hangingPunct="1">
              <a:buFont typeface="Wingdings 2" panose="05020102010507070707" pitchFamily="18" charset="2"/>
              <a:buChar char=""/>
              <a:defRPr/>
            </a:pPr>
            <a:endParaRPr lang="en-US" dirty="0"/>
          </a:p>
          <a:p>
            <a:pPr eaLnBrk="1" hangingPunct="1">
              <a:buFont typeface="Wingdings 2" panose="05020102010507070707" pitchFamily="18" charset="2"/>
              <a:buChar char=""/>
              <a:defRPr/>
            </a:pPr>
            <a:endParaRPr lang="en-US" dirty="0"/>
          </a:p>
        </p:txBody>
      </p:sp>
    </p:spTree>
    <p:extLst>
      <p:ext uri="{BB962C8B-B14F-4D97-AF65-F5344CB8AC3E}">
        <p14:creationId xmlns:p14="http://schemas.microsoft.com/office/powerpoint/2010/main" val="2488475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Main Body of the Essay</a:t>
            </a:r>
          </a:p>
        </p:txBody>
      </p:sp>
      <p:sp>
        <p:nvSpPr>
          <p:cNvPr id="30723" name="Content Placeholder 2"/>
          <p:cNvSpPr>
            <a:spLocks noGrp="1"/>
          </p:cNvSpPr>
          <p:nvPr>
            <p:ph idx="1"/>
          </p:nvPr>
        </p:nvSpPr>
        <p:spPr/>
        <p:txBody>
          <a:bodyPr/>
          <a:lstStyle/>
          <a:p>
            <a:pPr eaLnBrk="1" hangingPunct="1">
              <a:buFont typeface="Wingdings" pitchFamily="2" charset="2"/>
              <a:buChar char="Ø"/>
            </a:pPr>
            <a:r>
              <a:rPr lang="en-US" sz="3200" dirty="0"/>
              <a:t>A paragraph can serve many purposes:</a:t>
            </a:r>
          </a:p>
          <a:p>
            <a:pPr lvl="1" eaLnBrk="1" hangingPunct="1">
              <a:buFont typeface="Wingdings" pitchFamily="2" charset="2"/>
              <a:buChar char="Ø"/>
            </a:pPr>
            <a:r>
              <a:rPr lang="en-US" sz="2800" dirty="0"/>
              <a:t>Introduce a topic</a:t>
            </a:r>
          </a:p>
          <a:p>
            <a:pPr lvl="1" eaLnBrk="1" hangingPunct="1">
              <a:buFont typeface="Wingdings" pitchFamily="2" charset="2"/>
              <a:buChar char="Ø"/>
            </a:pPr>
            <a:r>
              <a:rPr lang="en-US" sz="2800" dirty="0"/>
              <a:t>Define, explain, illustrate</a:t>
            </a:r>
          </a:p>
          <a:p>
            <a:pPr lvl="1" eaLnBrk="1" hangingPunct="1">
              <a:buFont typeface="Wingdings" pitchFamily="2" charset="2"/>
              <a:buChar char="Ø"/>
            </a:pPr>
            <a:r>
              <a:rPr lang="en-US" sz="2800" dirty="0"/>
              <a:t>Provide evidence</a:t>
            </a:r>
          </a:p>
          <a:p>
            <a:pPr lvl="1" eaLnBrk="1" hangingPunct="1">
              <a:buFont typeface="Wingdings" pitchFamily="2" charset="2"/>
              <a:buChar char="Ø"/>
            </a:pPr>
            <a:r>
              <a:rPr lang="en-US" sz="2800" dirty="0"/>
              <a:t>Provide analysis</a:t>
            </a:r>
          </a:p>
          <a:p>
            <a:pPr lvl="1" eaLnBrk="1" hangingPunct="1">
              <a:buFont typeface="Wingdings" pitchFamily="2" charset="2"/>
              <a:buChar char="Ø"/>
            </a:pPr>
            <a:r>
              <a:rPr lang="en-US" sz="2800" dirty="0"/>
              <a:t>Provide a conclusion</a:t>
            </a:r>
          </a:p>
        </p:txBody>
      </p:sp>
    </p:spTree>
    <p:extLst>
      <p:ext uri="{BB962C8B-B14F-4D97-AF65-F5344CB8AC3E}">
        <p14:creationId xmlns:p14="http://schemas.microsoft.com/office/powerpoint/2010/main" val="30439585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Conclusion</a:t>
            </a:r>
          </a:p>
        </p:txBody>
      </p:sp>
      <p:sp>
        <p:nvSpPr>
          <p:cNvPr id="34819" name="Content Placeholder 2"/>
          <p:cNvSpPr>
            <a:spLocks noGrp="1"/>
          </p:cNvSpPr>
          <p:nvPr>
            <p:ph idx="1"/>
          </p:nvPr>
        </p:nvSpPr>
        <p:spPr/>
        <p:txBody>
          <a:bodyPr/>
          <a:lstStyle/>
          <a:p>
            <a:pPr eaLnBrk="1" hangingPunct="1">
              <a:buFont typeface="Wingdings" pitchFamily="2" charset="2"/>
              <a:buChar char="Ø"/>
            </a:pPr>
            <a:r>
              <a:rPr lang="en-US" dirty="0"/>
              <a:t>It should refer back to your thesis statement!</a:t>
            </a:r>
          </a:p>
          <a:p>
            <a:pPr eaLnBrk="1" hangingPunct="1">
              <a:buFont typeface="Wingdings" pitchFamily="2" charset="2"/>
              <a:buChar char="Ø"/>
            </a:pPr>
            <a:r>
              <a:rPr lang="en-US" dirty="0"/>
              <a:t>A brief summary might be appropriate or even necessary (especially if your arguments were complex or detailed)</a:t>
            </a:r>
          </a:p>
          <a:p>
            <a:pPr eaLnBrk="1" hangingPunct="1">
              <a:buFont typeface="Wingdings" pitchFamily="2" charset="2"/>
              <a:buChar char="Ø"/>
            </a:pPr>
            <a:r>
              <a:rPr lang="en-US" dirty="0"/>
              <a:t>Do not introduce new material or citations here (that should only happen in the main body of the essay), unless the work you cite refers to wider implications </a:t>
            </a:r>
          </a:p>
          <a:p>
            <a:pPr eaLnBrk="1" hangingPunct="1">
              <a:buFont typeface="Wingdings" pitchFamily="2" charset="2"/>
              <a:buChar char="Ø"/>
            </a:pPr>
            <a:r>
              <a:rPr lang="en-US" dirty="0"/>
              <a:t>Address the wider implications of your thesis statement: how it addresses the larger issue you initially mentioned in your introduction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Conclusion</a:t>
            </a:r>
          </a:p>
        </p:txBody>
      </p:sp>
      <p:sp>
        <p:nvSpPr>
          <p:cNvPr id="35843" name="Content Placeholder 2"/>
          <p:cNvSpPr>
            <a:spLocks noGrp="1"/>
          </p:cNvSpPr>
          <p:nvPr>
            <p:ph idx="1"/>
          </p:nvPr>
        </p:nvSpPr>
        <p:spPr/>
        <p:txBody>
          <a:bodyPr/>
          <a:lstStyle/>
          <a:p>
            <a:pPr eaLnBrk="1" hangingPunct="1">
              <a:buFont typeface="Wingdings" pitchFamily="2" charset="2"/>
              <a:buChar char="Ø"/>
            </a:pPr>
            <a:r>
              <a:rPr lang="en-US" dirty="0"/>
              <a:t>Consider the </a:t>
            </a:r>
            <a:r>
              <a:rPr lang="en-US" b="1" dirty="0"/>
              <a:t>implications</a:t>
            </a:r>
            <a:r>
              <a:rPr lang="en-US" dirty="0"/>
              <a:t> of what you have discovered:</a:t>
            </a:r>
          </a:p>
          <a:p>
            <a:pPr lvl="1" eaLnBrk="1" hangingPunct="1">
              <a:buFont typeface="Wingdings" pitchFamily="2" charset="2"/>
              <a:buChar char="Ø"/>
            </a:pPr>
            <a:r>
              <a:rPr lang="en-US" sz="2800" dirty="0"/>
              <a:t>For teaching and learning</a:t>
            </a:r>
          </a:p>
          <a:p>
            <a:pPr lvl="1" eaLnBrk="1" hangingPunct="1">
              <a:buFont typeface="Wingdings" pitchFamily="2" charset="2"/>
              <a:buChar char="Ø"/>
            </a:pPr>
            <a:r>
              <a:rPr lang="en-US" sz="2800" dirty="0"/>
              <a:t>For educational leaders or school counsellors and their practices</a:t>
            </a:r>
          </a:p>
          <a:p>
            <a:pPr lvl="1" eaLnBrk="1" hangingPunct="1">
              <a:buFont typeface="Wingdings" pitchFamily="2" charset="2"/>
              <a:buChar char="Ø"/>
            </a:pPr>
            <a:r>
              <a:rPr lang="en-US" sz="2800" dirty="0"/>
              <a:t>For students, staff/faculty, other administrators, parents, and other educational stakeholders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Conclusion</a:t>
            </a:r>
          </a:p>
        </p:txBody>
      </p:sp>
      <p:sp>
        <p:nvSpPr>
          <p:cNvPr id="35843" name="Content Placeholder 2"/>
          <p:cNvSpPr>
            <a:spLocks noGrp="1"/>
          </p:cNvSpPr>
          <p:nvPr>
            <p:ph idx="1"/>
          </p:nvPr>
        </p:nvSpPr>
        <p:spPr/>
        <p:txBody>
          <a:bodyPr/>
          <a:lstStyle/>
          <a:p>
            <a:pPr eaLnBrk="1" hangingPunct="1">
              <a:buFont typeface="Wingdings" pitchFamily="2" charset="2"/>
              <a:buChar char="Ø"/>
            </a:pPr>
            <a:r>
              <a:rPr lang="en-US" dirty="0"/>
              <a:t>Consider the </a:t>
            </a:r>
            <a:r>
              <a:rPr lang="en-US" b="1" dirty="0"/>
              <a:t>recommendations </a:t>
            </a:r>
            <a:r>
              <a:rPr lang="en-US" dirty="0"/>
              <a:t>you would make:</a:t>
            </a:r>
          </a:p>
          <a:p>
            <a:pPr lvl="1" eaLnBrk="1" hangingPunct="1">
              <a:buFont typeface="Wingdings" pitchFamily="2" charset="2"/>
              <a:buChar char="Ø"/>
            </a:pPr>
            <a:r>
              <a:rPr lang="en-US" sz="2800" dirty="0"/>
              <a:t>For teaching and learning</a:t>
            </a:r>
          </a:p>
          <a:p>
            <a:pPr lvl="1" eaLnBrk="1" hangingPunct="1">
              <a:buFont typeface="Wingdings" pitchFamily="2" charset="2"/>
              <a:buChar char="Ø"/>
            </a:pPr>
            <a:r>
              <a:rPr lang="en-US" sz="2800" dirty="0"/>
              <a:t>For educational leaders or school counsellors and their practices</a:t>
            </a:r>
          </a:p>
          <a:p>
            <a:pPr lvl="1" eaLnBrk="1" hangingPunct="1">
              <a:buFont typeface="Wingdings" pitchFamily="2" charset="2"/>
              <a:buChar char="Ø"/>
            </a:pPr>
            <a:r>
              <a:rPr lang="en-US" sz="2800" dirty="0"/>
              <a:t>For students, staff/faculty, other administrators, parents, and other educational stakeholders</a:t>
            </a:r>
          </a:p>
        </p:txBody>
      </p:sp>
    </p:spTree>
    <p:extLst>
      <p:ext uri="{BB962C8B-B14F-4D97-AF65-F5344CB8AC3E}">
        <p14:creationId xmlns:p14="http://schemas.microsoft.com/office/powerpoint/2010/main" val="19648211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Conclusion</a:t>
            </a:r>
          </a:p>
        </p:txBody>
      </p:sp>
      <p:sp>
        <p:nvSpPr>
          <p:cNvPr id="38915" name="Content Placeholder 2"/>
          <p:cNvSpPr>
            <a:spLocks noGrp="1"/>
          </p:cNvSpPr>
          <p:nvPr>
            <p:ph idx="1"/>
          </p:nvPr>
        </p:nvSpPr>
        <p:spPr>
          <a:xfrm>
            <a:off x="457200" y="1600200"/>
            <a:ext cx="8229600" cy="5257800"/>
          </a:xfrm>
        </p:spPr>
        <p:txBody>
          <a:bodyPr/>
          <a:lstStyle/>
          <a:p>
            <a:pPr eaLnBrk="1" hangingPunct="1">
              <a:buFont typeface="Wingdings" pitchFamily="2" charset="2"/>
              <a:buChar char="Ø"/>
            </a:pPr>
            <a:r>
              <a:rPr lang="en-US" dirty="0"/>
              <a:t>At the end of the essay, you should feel you have made a compelling case for the reader</a:t>
            </a:r>
          </a:p>
          <a:p>
            <a:pPr eaLnBrk="1" hangingPunct="1">
              <a:buFont typeface="Wingdings" pitchFamily="2" charset="2"/>
              <a:buChar char="Ø"/>
            </a:pPr>
            <a:r>
              <a:rPr lang="en-US" dirty="0"/>
              <a:t>If possible, set your essay aside for a few days and re-visit it</a:t>
            </a:r>
          </a:p>
          <a:p>
            <a:pPr eaLnBrk="1" hangingPunct="1">
              <a:buFont typeface="Wingdings" pitchFamily="2" charset="2"/>
              <a:buChar char="Ø"/>
            </a:pPr>
            <a:r>
              <a:rPr lang="en-US" dirty="0"/>
              <a:t>Be prepared to revise your essay a few times</a:t>
            </a:r>
          </a:p>
          <a:p>
            <a:pPr eaLnBrk="1" hangingPunct="1">
              <a:buFont typeface="Wingdings" pitchFamily="2" charset="2"/>
              <a:buChar char="Ø"/>
            </a:pPr>
            <a:r>
              <a:rPr lang="en-US" dirty="0"/>
              <a:t>Never hand in your first draft</a:t>
            </a:r>
          </a:p>
          <a:p>
            <a:pPr eaLnBrk="1" hangingPunct="1">
              <a:buFont typeface="Wingdings" pitchFamily="2" charset="2"/>
              <a:buChar char="Ø"/>
            </a:pPr>
            <a:r>
              <a:rPr lang="en-US" dirty="0"/>
              <a:t>Proofread the paper, checking for errors</a:t>
            </a:r>
          </a:p>
          <a:p>
            <a:pPr eaLnBrk="1" hangingPunct="1">
              <a:buFont typeface="Wingdings" pitchFamily="2" charset="2"/>
              <a:buChar char="Ø"/>
            </a:pPr>
            <a:r>
              <a:rPr lang="en-US" dirty="0"/>
              <a:t>Read the paper </a:t>
            </a:r>
            <a:r>
              <a:rPr lang="en-US" i="1" dirty="0">
                <a:effectLst>
                  <a:outerShdw blurRad="38100" dist="38100" dir="2700000" algn="tl">
                    <a:srgbClr val="000000">
                      <a:alpha val="43137"/>
                    </a:srgbClr>
                  </a:outerShdw>
                </a:effectLst>
              </a:rPr>
              <a:t>out loud </a:t>
            </a:r>
            <a:r>
              <a:rPr lang="en-US" dirty="0"/>
              <a:t>to yourself!</a:t>
            </a:r>
          </a:p>
          <a:p>
            <a:pPr eaLnBrk="1" hangingPunct="1">
              <a:buFont typeface="Wingdings" pitchFamily="2" charset="2"/>
              <a:buChar char="Ø"/>
            </a:pPr>
            <a:r>
              <a:rPr lang="en-US" dirty="0"/>
              <a:t>Have a friend give the paper a “peer review”; this can provide you with valuable feedback and allow you to make improvements to the paper</a:t>
            </a:r>
          </a:p>
          <a:p>
            <a:pPr eaLnBrk="1" hangingPunct="1">
              <a:buFont typeface="Wingdings" pitchFamily="2" charset="2"/>
              <a:buChar char="Ø"/>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CityU</a:t>
            </a:r>
            <a:r>
              <a:rPr lang="en-US" dirty="0"/>
              <a:t> Resources</a:t>
            </a:r>
          </a:p>
        </p:txBody>
      </p:sp>
      <p:sp>
        <p:nvSpPr>
          <p:cNvPr id="3" name="Content Placeholder 2"/>
          <p:cNvSpPr>
            <a:spLocks noGrp="1"/>
          </p:cNvSpPr>
          <p:nvPr>
            <p:ph idx="1"/>
          </p:nvPr>
        </p:nvSpPr>
        <p:spPr/>
        <p:txBody>
          <a:bodyPr/>
          <a:lstStyle/>
          <a:p>
            <a:r>
              <a:rPr lang="en-US" dirty="0"/>
              <a:t>The library has a LOT of resources on writing—take advantage of these! </a:t>
            </a:r>
          </a:p>
        </p:txBody>
      </p:sp>
    </p:spTree>
    <p:extLst>
      <p:ext uri="{BB962C8B-B14F-4D97-AF65-F5344CB8AC3E}">
        <p14:creationId xmlns:p14="http://schemas.microsoft.com/office/powerpoint/2010/main" val="31298160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t>CityU</a:t>
            </a:r>
            <a:r>
              <a:rPr lang="en-US" dirty="0"/>
              <a:t> Resources</a:t>
            </a:r>
          </a:p>
        </p:txBody>
      </p:sp>
      <p:sp>
        <p:nvSpPr>
          <p:cNvPr id="39939" name="Content Placeholder 2"/>
          <p:cNvSpPr>
            <a:spLocks noGrp="1"/>
          </p:cNvSpPr>
          <p:nvPr>
            <p:ph idx="1"/>
          </p:nvPr>
        </p:nvSpPr>
        <p:spPr/>
        <p:txBody>
          <a:bodyPr/>
          <a:lstStyle/>
          <a:p>
            <a:r>
              <a:rPr lang="en-US" dirty="0"/>
              <a:t>The </a:t>
            </a:r>
            <a:r>
              <a:rPr lang="en-US" dirty="0" err="1"/>
              <a:t>CityU</a:t>
            </a:r>
            <a:r>
              <a:rPr lang="en-US" dirty="0"/>
              <a:t> library has a LOT of materials on writing</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838200"/>
            <a:ext cx="18288000" cy="1028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4572000" y="-1714500"/>
            <a:ext cx="18288000" cy="102870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Jennifer </a:t>
            </a:r>
            <a:r>
              <a:rPr lang="en-US" dirty="0" err="1"/>
              <a:t>Bodley</a:t>
            </a:r>
            <a:r>
              <a:rPr lang="en-US" dirty="0"/>
              <a:t>, librarian goddess</a:t>
            </a:r>
          </a:p>
          <a:p>
            <a:r>
              <a:rPr lang="en-US" dirty="0"/>
              <a:t>She can do </a:t>
            </a:r>
            <a:r>
              <a:rPr lang="en-US" b="1" dirty="0"/>
              <a:t>anything</a:t>
            </a:r>
            <a:r>
              <a:rPr lang="en-US" dirty="0"/>
              <a:t>! You can reach her via        1-800 number, through email, via online chat</a:t>
            </a:r>
          </a:p>
        </p:txBody>
      </p:sp>
      <p:pic>
        <p:nvPicPr>
          <p:cNvPr id="5" name="Picture 4"/>
          <p:cNvPicPr>
            <a:picLocks noChangeAspect="1"/>
          </p:cNvPicPr>
          <p:nvPr/>
        </p:nvPicPr>
        <p:blipFill>
          <a:blip r:embed="rId2"/>
          <a:stretch>
            <a:fillRect/>
          </a:stretch>
        </p:blipFill>
        <p:spPr>
          <a:xfrm>
            <a:off x="3314700" y="3200400"/>
            <a:ext cx="2514600" cy="2514600"/>
          </a:xfrm>
          <a:prstGeom prst="rect">
            <a:avLst/>
          </a:prstGeom>
        </p:spPr>
      </p:pic>
      <p:sp>
        <p:nvSpPr>
          <p:cNvPr id="6" name="Rectangle 5"/>
          <p:cNvSpPr/>
          <p:nvPr/>
        </p:nvSpPr>
        <p:spPr>
          <a:xfrm>
            <a:off x="685800" y="3733800"/>
            <a:ext cx="2590800" cy="1477328"/>
          </a:xfrm>
          <a:prstGeom prst="rect">
            <a:avLst/>
          </a:prstGeom>
        </p:spPr>
        <p:txBody>
          <a:bodyPr wrap="square">
            <a:spAutoFit/>
          </a:bodyPr>
          <a:lstStyle/>
          <a:p>
            <a:pPr algn="ctr"/>
            <a:r>
              <a:rPr lang="es-ES" b="1" dirty="0"/>
              <a:t>Jennifer Bodley</a:t>
            </a:r>
            <a:br>
              <a:rPr lang="es-ES" dirty="0"/>
            </a:br>
            <a:r>
              <a:rPr lang="es-ES" dirty="0" err="1"/>
              <a:t>Librarian</a:t>
            </a:r>
            <a:br>
              <a:rPr lang="es-ES" dirty="0"/>
            </a:br>
            <a:r>
              <a:rPr lang="es-ES" dirty="0"/>
              <a:t>206.239.4549</a:t>
            </a:r>
            <a:br>
              <a:rPr lang="es-ES" dirty="0"/>
            </a:br>
            <a:r>
              <a:rPr lang="es-ES" dirty="0"/>
              <a:t>800.526.4269</a:t>
            </a:r>
          </a:p>
          <a:p>
            <a:pPr algn="ctr"/>
            <a:r>
              <a:rPr lang="es-ES" dirty="0" err="1"/>
              <a:t>jjbodley@cityu.edu</a:t>
            </a:r>
            <a:endParaRPr lang="en-US" dirty="0"/>
          </a:p>
        </p:txBody>
      </p:sp>
    </p:spTree>
    <p:extLst>
      <p:ext uri="{BB962C8B-B14F-4D97-AF65-F5344CB8AC3E}">
        <p14:creationId xmlns:p14="http://schemas.microsoft.com/office/powerpoint/2010/main" val="3742911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a:t>Beginning—Feelings about Writing</a:t>
            </a:r>
          </a:p>
        </p:txBody>
      </p:sp>
      <p:sp>
        <p:nvSpPr>
          <p:cNvPr id="3" name="Content Placeholder 2"/>
          <p:cNvSpPr>
            <a:spLocks noGrp="1"/>
          </p:cNvSpPr>
          <p:nvPr>
            <p:ph idx="1"/>
          </p:nvPr>
        </p:nvSpPr>
        <p:spPr/>
        <p:txBody>
          <a:bodyPr/>
          <a:lstStyle/>
          <a:p>
            <a:pPr marL="0" indent="0" algn="ctr" eaLnBrk="1" hangingPunct="1">
              <a:buNone/>
              <a:defRPr/>
            </a:pPr>
            <a:r>
              <a:rPr lang="en-US" sz="3200" b="1" dirty="0">
                <a:effectLst>
                  <a:outerShdw blurRad="38100" dist="38100" dir="2700000" algn="tl">
                    <a:srgbClr val="000000">
                      <a:alpha val="43137"/>
                    </a:srgbClr>
                  </a:outerShdw>
                </a:effectLst>
              </a:rPr>
              <a:t>What are some of the feelings or emotional responses you have about writing and writing assignments?</a:t>
            </a:r>
          </a:p>
          <a:p>
            <a:pPr marL="457200" indent="-457200" eaLnBrk="1" hangingPunct="1">
              <a:buFont typeface="Wingdings 2" panose="05020102010507070707" pitchFamily="18" charset="2"/>
              <a:buChar char=""/>
              <a:defRPr/>
            </a:pPr>
            <a:r>
              <a:rPr lang="en-US" b="1" dirty="0">
                <a:effectLst>
                  <a:outerShdw blurRad="38100" dist="38100" dir="2700000" algn="tl">
                    <a:srgbClr val="000000">
                      <a:alpha val="43137"/>
                    </a:srgbClr>
                  </a:outerShdw>
                </a:effectLst>
              </a:rPr>
              <a:t>We all respond in some way(s) to writing</a:t>
            </a:r>
          </a:p>
          <a:p>
            <a:pPr marL="457200" indent="-457200" eaLnBrk="1" hangingPunct="1">
              <a:buFont typeface="Wingdings 2" panose="05020102010507070707" pitchFamily="18" charset="2"/>
              <a:buChar char=""/>
              <a:defRPr/>
            </a:pPr>
            <a:r>
              <a:rPr lang="en-US" b="1" dirty="0">
                <a:effectLst>
                  <a:outerShdw blurRad="38100" dist="38100" dir="2700000" algn="tl">
                    <a:srgbClr val="000000">
                      <a:alpha val="43137"/>
                    </a:srgbClr>
                  </a:outerShdw>
                </a:effectLst>
              </a:rPr>
              <a:t>Think of writing or writing assignments you have loved or hated in the past</a:t>
            </a:r>
          </a:p>
          <a:p>
            <a:pPr marL="457200" indent="-457200" eaLnBrk="1" hangingPunct="1">
              <a:buFont typeface="Wingdings 2" panose="05020102010507070707" pitchFamily="18" charset="2"/>
              <a:buChar char=""/>
              <a:defRPr/>
            </a:pPr>
            <a:r>
              <a:rPr lang="en-US" b="1" dirty="0">
                <a:effectLst>
                  <a:outerShdw blurRad="38100" dist="38100" dir="2700000" algn="tl">
                    <a:srgbClr val="000000">
                      <a:alpha val="43137"/>
                    </a:srgbClr>
                  </a:outerShdw>
                </a:effectLst>
              </a:rPr>
              <a:t>Our responses, often powerful ones, demonstrate the power of writing itself!</a:t>
            </a:r>
          </a:p>
          <a:p>
            <a:pPr marL="457200" indent="-457200" eaLnBrk="1" hangingPunct="1">
              <a:buFont typeface="Wingdings 2" panose="05020102010507070707" pitchFamily="18" charset="2"/>
              <a:buChar char=""/>
              <a:defRPr/>
            </a:pPr>
            <a:endParaRPr lang="en-US" dirty="0"/>
          </a:p>
          <a:p>
            <a:pPr eaLnBrk="1" hangingPunct="1">
              <a:buFont typeface="Wingdings 2" panose="05020102010507070707" pitchFamily="18" charset="2"/>
              <a:buChar char=""/>
              <a:defRPr/>
            </a:pPr>
            <a:endParaRPr lang="en-US" dirty="0"/>
          </a:p>
        </p:txBody>
      </p:sp>
    </p:spTree>
    <p:extLst>
      <p:ext uri="{BB962C8B-B14F-4D97-AF65-F5344CB8AC3E}">
        <p14:creationId xmlns:p14="http://schemas.microsoft.com/office/powerpoint/2010/main" val="8371105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F1AA-2368-8F4E-A12C-5918A095D6E1}"/>
              </a:ext>
            </a:extLst>
          </p:cNvPr>
          <p:cNvSpPr>
            <a:spLocks noGrp="1"/>
          </p:cNvSpPr>
          <p:nvPr>
            <p:ph type="title"/>
          </p:nvPr>
        </p:nvSpPr>
        <p:spPr/>
        <p:txBody>
          <a:bodyPr/>
          <a:lstStyle/>
          <a:p>
            <a:r>
              <a:rPr lang="en-US" dirty="0"/>
              <a:t>APA Concerns</a:t>
            </a:r>
          </a:p>
        </p:txBody>
      </p:sp>
      <p:sp>
        <p:nvSpPr>
          <p:cNvPr id="3" name="Content Placeholder 2">
            <a:extLst>
              <a:ext uri="{FF2B5EF4-FFF2-40B4-BE49-F238E27FC236}">
                <a16:creationId xmlns:a16="http://schemas.microsoft.com/office/drawing/2014/main" id="{7EBF008E-A630-B448-A9F8-12FC471F6A2E}"/>
              </a:ext>
            </a:extLst>
          </p:cNvPr>
          <p:cNvSpPr>
            <a:spLocks noGrp="1"/>
          </p:cNvSpPr>
          <p:nvPr>
            <p:ph idx="1"/>
          </p:nvPr>
        </p:nvSpPr>
        <p:spPr/>
        <p:txBody>
          <a:bodyPr/>
          <a:lstStyle/>
          <a:p>
            <a:pPr>
              <a:buFont typeface="Wingdings" pitchFamily="2" charset="2"/>
              <a:buChar char="Ø"/>
            </a:pPr>
            <a:r>
              <a:rPr lang="en-US" dirty="0"/>
              <a:t>We have to cite our sources properly and format our reference list properly</a:t>
            </a:r>
          </a:p>
          <a:p>
            <a:pPr>
              <a:buFont typeface="Wingdings" pitchFamily="2" charset="2"/>
              <a:buChar char="Ø"/>
            </a:pPr>
            <a:r>
              <a:rPr lang="en-US" dirty="0"/>
              <a:t>APA issues are not a big deal! </a:t>
            </a:r>
          </a:p>
          <a:p>
            <a:pPr>
              <a:buFont typeface="Wingdings" pitchFamily="2" charset="2"/>
              <a:buChar char="Ø"/>
            </a:pPr>
            <a:r>
              <a:rPr lang="en-US" dirty="0"/>
              <a:t>Use </a:t>
            </a:r>
            <a:r>
              <a:rPr lang="en-US" dirty="0">
                <a:solidFill>
                  <a:srgbClr val="FFFF00"/>
                </a:solidFill>
                <a:hlinkClick r:id="rId2">
                  <a:extLst>
                    <a:ext uri="{A12FA001-AC4F-418D-AE19-62706E023703}">
                      <ahyp:hlinkClr xmlns:ahyp="http://schemas.microsoft.com/office/drawing/2018/hyperlinkcolor" val="tx"/>
                    </a:ext>
                  </a:extLst>
                </a:hlinkClick>
              </a:rPr>
              <a:t>Mendeley</a:t>
            </a:r>
            <a:r>
              <a:rPr lang="en-US" dirty="0"/>
              <a:t>—it will save you SO much time!</a:t>
            </a:r>
          </a:p>
          <a:p>
            <a:pPr>
              <a:buFont typeface="Wingdings" pitchFamily="2" charset="2"/>
              <a:buChar char="Ø"/>
            </a:pPr>
            <a:r>
              <a:rPr lang="en-US" dirty="0"/>
              <a:t>Trust me on this, please! </a:t>
            </a:r>
          </a:p>
          <a:p>
            <a:pPr>
              <a:buFont typeface="Wingdings" pitchFamily="2" charset="2"/>
              <a:buChar char="Ø"/>
            </a:pPr>
            <a:r>
              <a:rPr lang="en-US" dirty="0"/>
              <a:t>We will look at some journal articles to show some examples that will illustrate some of the things you need to know for citing …</a:t>
            </a:r>
          </a:p>
        </p:txBody>
      </p:sp>
    </p:spTree>
    <p:extLst>
      <p:ext uri="{BB962C8B-B14F-4D97-AF65-F5344CB8AC3E}">
        <p14:creationId xmlns:p14="http://schemas.microsoft.com/office/powerpoint/2010/main" val="1021316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Plagiarism</a:t>
            </a:r>
          </a:p>
        </p:txBody>
      </p:sp>
      <p:sp>
        <p:nvSpPr>
          <p:cNvPr id="30723" name="Content Placeholder 2"/>
          <p:cNvSpPr>
            <a:spLocks noGrp="1"/>
          </p:cNvSpPr>
          <p:nvPr>
            <p:ph idx="1"/>
          </p:nvPr>
        </p:nvSpPr>
        <p:spPr/>
        <p:txBody>
          <a:bodyPr/>
          <a:lstStyle/>
          <a:p>
            <a:pPr marL="136525" indent="0" eaLnBrk="1" hangingPunct="1">
              <a:buNone/>
            </a:pPr>
            <a:r>
              <a:rPr lang="en-US" sz="2400" dirty="0"/>
              <a:t>Plagiarism, a violation of scholastic honesty, is defined as: </a:t>
            </a:r>
          </a:p>
          <a:p>
            <a:pPr eaLnBrk="1" hangingPunct="1">
              <a:buFont typeface="Wingdings" pitchFamily="2" charset="2"/>
              <a:buChar char="Ø"/>
            </a:pPr>
            <a:r>
              <a:rPr lang="en-US" sz="2400" dirty="0"/>
              <a:t>“Presenting another person’s work as your own. Paraphrasing or condensing ideas from another person’s work without proper citation. Failing to document direct quotations with a proper citation. Failing to cite all sources from which data, examples, ideas, word or theories are found.”</a:t>
            </a:r>
          </a:p>
          <a:p>
            <a:pPr eaLnBrk="1" hangingPunct="1">
              <a:buFont typeface="Wingdings" pitchFamily="2" charset="2"/>
              <a:buChar char="Ø"/>
            </a:pPr>
            <a:r>
              <a:rPr lang="en-US" sz="2400" dirty="0"/>
              <a:t>Plagiarism can be intentional or inadvertent. The information and links here are to help you learn to cite sources correctly and avoid unintentional plagiarism. </a:t>
            </a:r>
          </a:p>
          <a:p>
            <a:pPr eaLnBrk="1" hangingPunct="1">
              <a:buFont typeface="Wingdings" pitchFamily="2" charset="2"/>
              <a:buChar char="Ø"/>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Plagiarism</a:t>
            </a:r>
          </a:p>
        </p:txBody>
      </p:sp>
      <p:sp>
        <p:nvSpPr>
          <p:cNvPr id="30723" name="Content Placeholder 2"/>
          <p:cNvSpPr>
            <a:spLocks noGrp="1"/>
          </p:cNvSpPr>
          <p:nvPr>
            <p:ph idx="1"/>
          </p:nvPr>
        </p:nvSpPr>
        <p:spPr/>
        <p:txBody>
          <a:bodyPr/>
          <a:lstStyle/>
          <a:p>
            <a:pPr marL="136525" indent="0" algn="ctr" eaLnBrk="1" hangingPunct="1">
              <a:buNone/>
            </a:pPr>
            <a:endParaRPr lang="en-US" dirty="0"/>
          </a:p>
          <a:p>
            <a:pPr marL="136525" indent="0" algn="ctr" eaLnBrk="1" hangingPunct="1">
              <a:buNone/>
            </a:pPr>
            <a:endParaRPr lang="en-US" dirty="0"/>
          </a:p>
          <a:p>
            <a:pPr marL="136525" indent="0" algn="ctr" eaLnBrk="1" hangingPunct="1">
              <a:buNone/>
            </a:pPr>
            <a:r>
              <a:rPr lang="en-US" sz="4400" dirty="0"/>
              <a:t>Don’t do it!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Plagiarism</a:t>
            </a:r>
          </a:p>
        </p:txBody>
      </p:sp>
      <p:sp>
        <p:nvSpPr>
          <p:cNvPr id="30723" name="Content Placeholder 2"/>
          <p:cNvSpPr>
            <a:spLocks noGrp="1"/>
          </p:cNvSpPr>
          <p:nvPr>
            <p:ph idx="1"/>
          </p:nvPr>
        </p:nvSpPr>
        <p:spPr/>
        <p:txBody>
          <a:bodyPr/>
          <a:lstStyle/>
          <a:p>
            <a:pPr marL="136525" indent="0" algn="ctr" eaLnBrk="1" hangingPunct="1">
              <a:buNone/>
            </a:pPr>
            <a:endParaRPr lang="en-US" dirty="0"/>
          </a:p>
          <a:p>
            <a:pPr marL="136525" indent="0" algn="ctr" eaLnBrk="1" hangingPunct="1">
              <a:buNone/>
            </a:pPr>
            <a:endParaRPr lang="en-US" dirty="0"/>
          </a:p>
          <a:p>
            <a:pPr marL="136525" indent="0" algn="ctr" eaLnBrk="1" hangingPunct="1">
              <a:buNone/>
            </a:pPr>
            <a:r>
              <a:rPr lang="en-US" sz="4400" dirty="0"/>
              <a:t>Don’t do it!</a:t>
            </a:r>
          </a:p>
          <a:p>
            <a:pPr marL="136525" indent="0" algn="ctr" eaLnBrk="1" hangingPunct="1">
              <a:buNone/>
            </a:pPr>
            <a:r>
              <a:rPr lang="en-US" sz="4400" dirty="0"/>
              <a:t>Ever! </a:t>
            </a:r>
          </a:p>
        </p:txBody>
      </p:sp>
    </p:spTree>
    <p:extLst>
      <p:ext uri="{BB962C8B-B14F-4D97-AF65-F5344CB8AC3E}">
        <p14:creationId xmlns:p14="http://schemas.microsoft.com/office/powerpoint/2010/main" val="31737882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Plagiarism</a:t>
            </a:r>
          </a:p>
        </p:txBody>
      </p:sp>
      <p:sp>
        <p:nvSpPr>
          <p:cNvPr id="30723" name="Content Placeholder 2"/>
          <p:cNvSpPr>
            <a:spLocks noGrp="1"/>
          </p:cNvSpPr>
          <p:nvPr>
            <p:ph idx="1"/>
          </p:nvPr>
        </p:nvSpPr>
        <p:spPr/>
        <p:txBody>
          <a:bodyPr/>
          <a:lstStyle/>
          <a:p>
            <a:pPr marL="136525" indent="0" algn="ctr" eaLnBrk="1" hangingPunct="1">
              <a:buNone/>
            </a:pPr>
            <a:endParaRPr lang="en-US" dirty="0"/>
          </a:p>
          <a:p>
            <a:pPr marL="136525" indent="0" algn="ctr" eaLnBrk="1" hangingPunct="1">
              <a:buNone/>
            </a:pPr>
            <a:endParaRPr lang="en-US" dirty="0"/>
          </a:p>
          <a:p>
            <a:pPr marL="136525" indent="0" algn="ctr" eaLnBrk="1" hangingPunct="1">
              <a:buNone/>
            </a:pPr>
            <a:r>
              <a:rPr lang="en-US" sz="4400" dirty="0"/>
              <a:t>Don’t do it!</a:t>
            </a:r>
          </a:p>
          <a:p>
            <a:pPr marL="136525" indent="0" algn="ctr" eaLnBrk="1" hangingPunct="1">
              <a:buNone/>
            </a:pPr>
            <a:r>
              <a:rPr lang="en-US" sz="4400" dirty="0"/>
              <a:t>Ever! </a:t>
            </a:r>
          </a:p>
          <a:p>
            <a:pPr marL="136525" indent="0" algn="ctr" eaLnBrk="1" hangingPunct="1">
              <a:buNone/>
            </a:pPr>
            <a:r>
              <a:rPr lang="en-US" sz="4400" dirty="0"/>
              <a:t>There’s no need to!</a:t>
            </a:r>
          </a:p>
        </p:txBody>
      </p:sp>
    </p:spTree>
    <p:extLst>
      <p:ext uri="{BB962C8B-B14F-4D97-AF65-F5344CB8AC3E}">
        <p14:creationId xmlns:p14="http://schemas.microsoft.com/office/powerpoint/2010/main" val="38716742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a:t>Why is plagiarism considered to be such a serious offence?</a:t>
            </a:r>
            <a:br>
              <a:rPr lang="en-US" b="1" dirty="0"/>
            </a:br>
            <a:endParaRPr lang="en-US" dirty="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a:t>In academic culture new ideas </a:t>
            </a:r>
            <a:r>
              <a:rPr lang="en-US" b="1" dirty="0"/>
              <a:t>“belong” to their creator</a:t>
            </a:r>
            <a:r>
              <a:rPr lang="en-US" dirty="0"/>
              <a:t>. Proper and complete citations assist individual creators to retain ownership rights to their work. When sources are not properly acknowledged, </a:t>
            </a:r>
            <a:r>
              <a:rPr lang="en-US" b="1" dirty="0"/>
              <a:t>a creator's right of ownership is threatened</a:t>
            </a:r>
            <a:r>
              <a:rPr lang="en-US" dirty="0"/>
              <a:t>. Secondly, citing sources enables readers of your paper to review the research that you read when initially preparing your paper, and to therefore trace the path of your argument more effectively.</a:t>
            </a:r>
          </a:p>
          <a:p>
            <a:pPr fontAlgn="auto">
              <a:spcAft>
                <a:spcPts val="0"/>
              </a:spcAft>
              <a:buFont typeface="Arial" pitchFamily="34" charset="0"/>
              <a:buChar char="•"/>
              <a:defRPr/>
            </a:pPr>
            <a:r>
              <a:rPr lang="en-US" dirty="0"/>
              <a:t>At the university level </a:t>
            </a:r>
            <a:r>
              <a:rPr lang="en-US" b="1" dirty="0"/>
              <a:t>plagiarism can undermine the credibility of research done at academic institutions</a:t>
            </a:r>
            <a:r>
              <a:rPr lang="en-US" dirty="0"/>
              <a:t>, and therefore universities have little tolerance for this type of </a:t>
            </a:r>
            <a:r>
              <a:rPr lang="en-US" dirty="0" err="1"/>
              <a:t>behaviour</a:t>
            </a:r>
            <a:r>
              <a:rPr lang="en-US" dirty="0"/>
              <a:t>. </a:t>
            </a:r>
          </a:p>
          <a:p>
            <a:pPr fontAlgn="auto">
              <a:spcAft>
                <a:spcPts val="0"/>
              </a:spcAft>
              <a:buFont typeface="Arial" pitchFamily="34" charset="0"/>
              <a:buChar char="•"/>
              <a:defRPr/>
            </a:pP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Plagiarism</a:t>
            </a:r>
          </a:p>
        </p:txBody>
      </p:sp>
      <p:sp>
        <p:nvSpPr>
          <p:cNvPr id="30723" name="Content Placeholder 2"/>
          <p:cNvSpPr>
            <a:spLocks noGrp="1"/>
          </p:cNvSpPr>
          <p:nvPr>
            <p:ph idx="1"/>
          </p:nvPr>
        </p:nvSpPr>
        <p:spPr/>
        <p:txBody>
          <a:bodyPr/>
          <a:lstStyle/>
          <a:p>
            <a:pPr eaLnBrk="1" hangingPunct="1">
              <a:buFont typeface="Wingdings" pitchFamily="2" charset="2"/>
              <a:buChar char="Ø"/>
            </a:pPr>
            <a:r>
              <a:rPr lang="en-US" dirty="0"/>
              <a:t>Plagiarism is usually really easy for an instructor to catch, using Google and </a:t>
            </a:r>
            <a:r>
              <a:rPr lang="en-US" dirty="0">
                <a:solidFill>
                  <a:srgbClr val="FFFF00"/>
                </a:solidFill>
              </a:rPr>
              <a:t>Turnitin.com</a:t>
            </a:r>
            <a:r>
              <a:rPr lang="en-US" dirty="0"/>
              <a:t> </a:t>
            </a:r>
          </a:p>
          <a:p>
            <a:pPr eaLnBrk="1" hangingPunct="1">
              <a:buFont typeface="Wingdings" pitchFamily="2" charset="2"/>
              <a:buChar char="Ø"/>
            </a:pPr>
            <a:r>
              <a:rPr lang="en-US" dirty="0"/>
              <a:t>There is plenty of material about plagiarism and how to avoid it from the CityU Library website</a:t>
            </a:r>
          </a:p>
          <a:p>
            <a:pPr eaLnBrk="1" hangingPunct="1">
              <a:buFont typeface="Wingdings" pitchFamily="2" charset="2"/>
              <a:buChar char="Ø"/>
            </a:pPr>
            <a:r>
              <a:rPr lang="en-US" dirty="0"/>
              <a:t>Go </a:t>
            </a:r>
            <a:r>
              <a:rPr lang="en-US" dirty="0">
                <a:solidFill>
                  <a:srgbClr val="FFFF00"/>
                </a:solidFill>
                <a:hlinkClick r:id="rId3">
                  <a:extLst>
                    <a:ext uri="{A12FA001-AC4F-418D-AE19-62706E023703}">
                      <ahyp:hlinkClr xmlns:ahyp="http://schemas.microsoft.com/office/drawing/2018/hyperlinkcolor" val="tx"/>
                    </a:ext>
                  </a:extLst>
                </a:hlinkClick>
              </a:rPr>
              <a:t>here</a:t>
            </a:r>
            <a:endParaRPr lang="en-US" dirty="0">
              <a:solidFill>
                <a:srgbClr val="FFFF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Plagiarism</a:t>
            </a:r>
          </a:p>
        </p:txBody>
      </p:sp>
      <p:sp>
        <p:nvSpPr>
          <p:cNvPr id="30723" name="Content Placeholder 2"/>
          <p:cNvSpPr>
            <a:spLocks noGrp="1"/>
          </p:cNvSpPr>
          <p:nvPr>
            <p:ph idx="1"/>
          </p:nvPr>
        </p:nvSpPr>
        <p:spPr/>
        <p:txBody>
          <a:bodyPr/>
          <a:lstStyle/>
          <a:p>
            <a:pPr eaLnBrk="1" hangingPunct="1">
              <a:buFont typeface="Wingdings" pitchFamily="2" charset="2"/>
              <a:buChar char="Ø"/>
            </a:pPr>
            <a:r>
              <a:rPr lang="en-US" dirty="0"/>
              <a:t>Let’s see if we can find this sentence through a simple Google search</a:t>
            </a:r>
          </a:p>
          <a:p>
            <a:pPr eaLnBrk="1" hangingPunct="1">
              <a:buFont typeface="Wingdings" pitchFamily="2" charset="2"/>
              <a:buChar char="Ø"/>
            </a:pPr>
            <a:r>
              <a:rPr lang="en-US" dirty="0"/>
              <a:t>"Relational leadership is about recognizing the </a:t>
            </a:r>
            <a:r>
              <a:rPr lang="en-US" dirty="0" err="1"/>
              <a:t>heteroglossic</a:t>
            </a:r>
            <a:r>
              <a:rPr lang="en-US" dirty="0"/>
              <a:t> nature of dialogue"</a:t>
            </a:r>
          </a:p>
        </p:txBody>
      </p:sp>
    </p:spTree>
    <p:extLst>
      <p:ext uri="{BB962C8B-B14F-4D97-AF65-F5344CB8AC3E}">
        <p14:creationId xmlns:p14="http://schemas.microsoft.com/office/powerpoint/2010/main" val="422279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a:t>Beginning—Why Do We Write?</a:t>
            </a:r>
          </a:p>
        </p:txBody>
      </p:sp>
      <p:sp>
        <p:nvSpPr>
          <p:cNvPr id="3" name="Content Placeholder 2"/>
          <p:cNvSpPr>
            <a:spLocks noGrp="1"/>
          </p:cNvSpPr>
          <p:nvPr>
            <p:ph idx="1"/>
          </p:nvPr>
        </p:nvSpPr>
        <p:spPr/>
        <p:txBody>
          <a:bodyPr/>
          <a:lstStyle/>
          <a:p>
            <a:pPr marL="0" indent="0" eaLnBrk="1" hangingPunct="1">
              <a:buNone/>
              <a:defRPr/>
            </a:pPr>
            <a:r>
              <a:rPr lang="en-US" sz="3200" b="1" dirty="0">
                <a:effectLst>
                  <a:outerShdw blurRad="38100" dist="38100" dir="2700000" algn="tl">
                    <a:srgbClr val="000000">
                      <a:alpha val="43137"/>
                    </a:srgbClr>
                  </a:outerShdw>
                </a:effectLst>
              </a:rPr>
              <a:t>List the reasons for writing:</a:t>
            </a:r>
          </a:p>
          <a:p>
            <a:pPr marL="514350" indent="-514350" eaLnBrk="1" hangingPunct="1">
              <a:buFont typeface="+mj-lt"/>
              <a:buAutoNum type="arabicParenR"/>
              <a:defRPr/>
            </a:pPr>
            <a:endParaRPr lang="en-US" sz="3200" b="1" dirty="0">
              <a:effectLst>
                <a:outerShdw blurRad="38100" dist="38100" dir="2700000" algn="tl">
                  <a:srgbClr val="000000">
                    <a:alpha val="43137"/>
                  </a:srgbClr>
                </a:outerShdw>
              </a:effectLst>
            </a:endParaRPr>
          </a:p>
          <a:p>
            <a:pPr marL="514350" indent="-514350" eaLnBrk="1" hangingPunct="1">
              <a:buFont typeface="+mj-lt"/>
              <a:buAutoNum type="arabicParenR"/>
              <a:defRPr/>
            </a:pPr>
            <a:r>
              <a:rPr lang="en-US" sz="3200" b="1" dirty="0">
                <a:effectLst>
                  <a:outerShdw blurRad="38100" dist="38100" dir="2700000" algn="tl">
                    <a:srgbClr val="000000">
                      <a:alpha val="43137"/>
                    </a:srgbClr>
                  </a:outerShdw>
                </a:effectLst>
              </a:rPr>
              <a:t>Writing serves as a vehicle to convey the knowledge we have acquired</a:t>
            </a:r>
          </a:p>
          <a:p>
            <a:pPr marL="514350" indent="-514350" eaLnBrk="1" hangingPunct="1">
              <a:buFont typeface="+mj-lt"/>
              <a:buAutoNum type="arabicParenR"/>
              <a:defRPr/>
            </a:pPr>
            <a:r>
              <a:rPr lang="en-US" sz="3200" b="1" dirty="0">
                <a:effectLst>
                  <a:outerShdw blurRad="38100" dist="38100" dir="2700000" algn="tl">
                    <a:srgbClr val="000000">
                      <a:alpha val="43137"/>
                    </a:srgbClr>
                  </a:outerShdw>
                </a:effectLst>
              </a:rPr>
              <a:t>It forces us to do so in a systematic fashion</a:t>
            </a:r>
          </a:p>
          <a:p>
            <a:pPr marL="514350" indent="-514350" eaLnBrk="1" hangingPunct="1">
              <a:defRPr/>
            </a:pPr>
            <a:endParaRPr lang="en-US" sz="3200" dirty="0"/>
          </a:p>
          <a:p>
            <a:pPr eaLnBrk="1" hangingPunct="1">
              <a:defRPr/>
            </a:pPr>
            <a:endParaRPr lang="en-US" dirty="0"/>
          </a:p>
        </p:txBody>
      </p:sp>
    </p:spTree>
    <p:extLst>
      <p:ext uri="{BB962C8B-B14F-4D97-AF65-F5344CB8AC3E}">
        <p14:creationId xmlns:p14="http://schemas.microsoft.com/office/powerpoint/2010/main" val="15981857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fontScale="90000"/>
          </a:bodyPr>
          <a:lstStyle/>
          <a:p>
            <a:pPr fontAlgn="auto">
              <a:spcAft>
                <a:spcPts val="0"/>
              </a:spcAft>
              <a:defRPr/>
            </a:pPr>
            <a:r>
              <a:rPr lang="en-US" b="1" dirty="0"/>
              <a:t>A plagiarized version:</a:t>
            </a:r>
            <a:br>
              <a:rPr lang="en-US" b="1" dirty="0"/>
            </a:br>
            <a:endParaRPr lang="en-US" dirty="0"/>
          </a:p>
        </p:txBody>
      </p:sp>
      <p:sp>
        <p:nvSpPr>
          <p:cNvPr id="3" name="Content Placeholder 2"/>
          <p:cNvSpPr>
            <a:spLocks noGrp="1"/>
          </p:cNvSpPr>
          <p:nvPr>
            <p:ph idx="1"/>
          </p:nvPr>
        </p:nvSpPr>
        <p:spPr>
          <a:xfrm>
            <a:off x="457200" y="609600"/>
            <a:ext cx="8229600" cy="6019800"/>
          </a:xfrm>
        </p:spPr>
        <p:txBody>
          <a:bodyPr rtlCol="0">
            <a:normAutofit lnSpcReduction="10000"/>
          </a:bodyPr>
          <a:lstStyle/>
          <a:p>
            <a:pPr indent="0" algn="ctr" fontAlgn="auto">
              <a:spcAft>
                <a:spcPts val="0"/>
              </a:spcAft>
              <a:buFont typeface="Arial" pitchFamily="34" charset="0"/>
              <a:buNone/>
              <a:defRPr/>
            </a:pPr>
            <a:r>
              <a:rPr lang="en-US" sz="2400" b="1" dirty="0">
                <a:solidFill>
                  <a:srgbClr val="FF0000"/>
                </a:solidFill>
                <a:effectLst>
                  <a:outerShdw blurRad="38100" dist="38100" dir="2700000" algn="tl">
                    <a:srgbClr val="000000">
                      <a:alpha val="43137"/>
                    </a:srgbClr>
                  </a:outerShdw>
                </a:effectLst>
              </a:rPr>
              <a:t>Original:</a:t>
            </a:r>
          </a:p>
          <a:p>
            <a:pPr indent="0" fontAlgn="auto">
              <a:spcAft>
                <a:spcPts val="0"/>
              </a:spcAft>
              <a:buFont typeface="Arial" pitchFamily="34" charset="0"/>
              <a:buNone/>
              <a:defRPr/>
            </a:pPr>
            <a:r>
              <a:rPr lang="en-US" sz="2400" dirty="0"/>
              <a:t>Students frequently overuse </a:t>
            </a:r>
            <a:r>
              <a:rPr lang="en-US" sz="2400" dirty="0">
                <a:solidFill>
                  <a:srgbClr val="7030A0"/>
                </a:solidFill>
              </a:rPr>
              <a:t>direct quotation in taking notes</a:t>
            </a:r>
            <a:r>
              <a:rPr lang="en-US" sz="2400" dirty="0"/>
              <a:t>, and as a result they overuse quotations in the final [research] paper. </a:t>
            </a:r>
            <a:r>
              <a:rPr lang="en-US" sz="2400" dirty="0">
                <a:solidFill>
                  <a:srgbClr val="0070C0"/>
                </a:solidFill>
              </a:rPr>
              <a:t>Probably only about 10% of your final </a:t>
            </a:r>
            <a:r>
              <a:rPr lang="en-US" sz="2400" dirty="0"/>
              <a:t>manuscript should appear as directly quoted matter. Therefore, you should strive </a:t>
            </a:r>
            <a:r>
              <a:rPr lang="en-US" sz="2400" dirty="0">
                <a:solidFill>
                  <a:srgbClr val="00B050"/>
                </a:solidFill>
              </a:rPr>
              <a:t>to limit the amount of </a:t>
            </a:r>
            <a:r>
              <a:rPr lang="en-US" sz="2400" dirty="0"/>
              <a:t>exact transcribing of source materials while taking notes. Lester, James D. </a:t>
            </a:r>
            <a:r>
              <a:rPr lang="en-US" sz="2400" i="1" dirty="0"/>
              <a:t>Writing Research Papers</a:t>
            </a:r>
            <a:r>
              <a:rPr lang="en-US" sz="2400" dirty="0"/>
              <a:t>. 2nd ed. (1976), pp. 46-47.</a:t>
            </a:r>
          </a:p>
          <a:p>
            <a:pPr indent="0" algn="ctr" fontAlgn="auto">
              <a:spcAft>
                <a:spcPts val="0"/>
              </a:spcAft>
              <a:buFont typeface="Arial" pitchFamily="34" charset="0"/>
              <a:buNone/>
              <a:defRPr/>
            </a:pPr>
            <a:r>
              <a:rPr lang="en-US" sz="2400" b="1" dirty="0">
                <a:solidFill>
                  <a:srgbClr val="FF0000"/>
                </a:solidFill>
                <a:effectLst>
                  <a:outerShdw blurRad="38100" dist="38100" dir="2700000" algn="tl">
                    <a:srgbClr val="000000">
                      <a:alpha val="43137"/>
                    </a:srgbClr>
                  </a:outerShdw>
                </a:effectLst>
              </a:rPr>
              <a:t>Plagiarized Version:</a:t>
            </a:r>
          </a:p>
          <a:p>
            <a:pPr indent="0" fontAlgn="auto">
              <a:spcAft>
                <a:spcPts val="0"/>
              </a:spcAft>
              <a:buFont typeface="Arial" pitchFamily="34" charset="0"/>
              <a:buNone/>
              <a:defRPr/>
            </a:pPr>
            <a:r>
              <a:rPr lang="en-US" sz="2400" dirty="0"/>
              <a:t>Students often use too many </a:t>
            </a:r>
            <a:r>
              <a:rPr lang="en-US" sz="2400" dirty="0">
                <a:solidFill>
                  <a:srgbClr val="7030A0"/>
                </a:solidFill>
              </a:rPr>
              <a:t>direct quotations when they take notes</a:t>
            </a:r>
            <a:r>
              <a:rPr lang="en-US" sz="2400" dirty="0"/>
              <a:t>, resulting in too many of them in the final research paper. In fact, </a:t>
            </a:r>
            <a:r>
              <a:rPr lang="en-US" sz="2400" dirty="0">
                <a:solidFill>
                  <a:srgbClr val="0070C0"/>
                </a:solidFill>
              </a:rPr>
              <a:t>probably only about 10% of the final </a:t>
            </a:r>
            <a:r>
              <a:rPr lang="en-US" sz="2400" dirty="0"/>
              <a:t>copy should consist of directly quoted material. So it is important </a:t>
            </a:r>
            <a:r>
              <a:rPr lang="en-US" sz="2400" dirty="0">
                <a:solidFill>
                  <a:srgbClr val="00B050"/>
                </a:solidFill>
              </a:rPr>
              <a:t>to limit the amount of</a:t>
            </a:r>
            <a:r>
              <a:rPr lang="en-US" sz="2400" dirty="0"/>
              <a:t> source material copied while taking notes.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a:t>What are the consequences of plagiarism?</a:t>
            </a:r>
            <a:br>
              <a:rPr lang="en-US" b="1" dirty="0"/>
            </a:br>
            <a:endParaRPr lang="en-US" dirty="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a:t>Depending on the case, penalties for academic dishonesty at CityU are </a:t>
            </a:r>
            <a:r>
              <a:rPr lang="en-US" dirty="0">
                <a:effectLst>
                  <a:outerShdw blurRad="38100" dist="38100" dir="2700000" algn="tl">
                    <a:srgbClr val="000000">
                      <a:alpha val="43137"/>
                    </a:srgbClr>
                  </a:outerShdw>
                </a:effectLst>
              </a:rPr>
              <a:t>very severe </a:t>
            </a:r>
            <a:r>
              <a:rPr lang="en-US" dirty="0"/>
              <a:t>and range from reprimand and having to re-do an assignment, to receiving a zero on an assignment, to failure in a course, to suspension. We strongly suggest that you don't do it!</a:t>
            </a:r>
          </a:p>
          <a:p>
            <a:pPr fontAlgn="auto">
              <a:spcAft>
                <a:spcPts val="0"/>
              </a:spcAft>
              <a:buFont typeface="Arial" pitchFamily="34" charset="0"/>
              <a:buChar char="•"/>
              <a:defRPr/>
            </a:pPr>
            <a:r>
              <a:rPr lang="en-US" dirty="0"/>
              <a:t>“All members of the University community share the responsibility for the academic standards and reputation of the University. Academic honesty is a cornerstone of the development and acquisition of knowledge. Academic honesty is a condition of continued membership in the university community.”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Concerns</a:t>
            </a:r>
          </a:p>
        </p:txBody>
      </p:sp>
      <p:sp>
        <p:nvSpPr>
          <p:cNvPr id="3" name="Content Placeholder 2"/>
          <p:cNvSpPr>
            <a:spLocks noGrp="1"/>
          </p:cNvSpPr>
          <p:nvPr>
            <p:ph idx="1"/>
          </p:nvPr>
        </p:nvSpPr>
        <p:spPr/>
        <p:txBody>
          <a:bodyPr/>
          <a:lstStyle/>
          <a:p>
            <a:r>
              <a:rPr lang="en-US" dirty="0"/>
              <a:t>That and Who</a:t>
            </a:r>
          </a:p>
          <a:p>
            <a:pPr lvl="1">
              <a:spcAft>
                <a:spcPts val="600"/>
              </a:spcAft>
            </a:pPr>
            <a:r>
              <a:rPr lang="en-US" dirty="0"/>
              <a:t>People that work…..</a:t>
            </a:r>
          </a:p>
          <a:p>
            <a:pPr lvl="1">
              <a:spcAft>
                <a:spcPts val="600"/>
              </a:spcAft>
            </a:pPr>
            <a:r>
              <a:rPr lang="en-US" dirty="0"/>
              <a:t>I will fight for students that are in need of basic life necessities.  </a:t>
            </a:r>
          </a:p>
          <a:p>
            <a:pPr lvl="1">
              <a:spcAft>
                <a:spcPts val="600"/>
              </a:spcAft>
            </a:pPr>
            <a:r>
              <a:rPr lang="en-US" dirty="0"/>
              <a:t>And those that are there tend to have a great</a:t>
            </a:r>
          </a:p>
          <a:p>
            <a:pPr lvl="1"/>
            <a:r>
              <a:rPr lang="en-US" dirty="0"/>
              <a:t>I am drawn to a leader that starts conversations</a:t>
            </a:r>
          </a:p>
          <a:p>
            <a:pPr lvl="1"/>
            <a:endParaRPr lang="en-US" dirty="0"/>
          </a:p>
        </p:txBody>
      </p:sp>
    </p:spTree>
    <p:extLst>
      <p:ext uri="{BB962C8B-B14F-4D97-AF65-F5344CB8AC3E}">
        <p14:creationId xmlns:p14="http://schemas.microsoft.com/office/powerpoint/2010/main" val="29925845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Concerns</a:t>
            </a:r>
          </a:p>
        </p:txBody>
      </p:sp>
      <p:sp>
        <p:nvSpPr>
          <p:cNvPr id="3" name="Content Placeholder 2"/>
          <p:cNvSpPr>
            <a:spLocks noGrp="1"/>
          </p:cNvSpPr>
          <p:nvPr>
            <p:ph idx="1"/>
          </p:nvPr>
        </p:nvSpPr>
        <p:spPr/>
        <p:txBody>
          <a:bodyPr/>
          <a:lstStyle/>
          <a:p>
            <a:r>
              <a:rPr lang="en-US" dirty="0"/>
              <a:t>That and Who</a:t>
            </a:r>
          </a:p>
          <a:p>
            <a:pPr lvl="1">
              <a:spcAft>
                <a:spcPts val="600"/>
              </a:spcAft>
            </a:pPr>
            <a:r>
              <a:rPr lang="en-US" dirty="0"/>
              <a:t>People </a:t>
            </a:r>
            <a:r>
              <a:rPr lang="en-US" dirty="0">
                <a:solidFill>
                  <a:srgbClr val="FFFF00"/>
                </a:solidFill>
              </a:rPr>
              <a:t>who</a:t>
            </a:r>
            <a:r>
              <a:rPr lang="en-US" dirty="0"/>
              <a:t> work…..</a:t>
            </a:r>
          </a:p>
          <a:p>
            <a:pPr lvl="1">
              <a:spcAft>
                <a:spcPts val="600"/>
              </a:spcAft>
            </a:pPr>
            <a:r>
              <a:rPr lang="en-US" dirty="0"/>
              <a:t>I will fight for students </a:t>
            </a:r>
            <a:r>
              <a:rPr lang="en-US" dirty="0">
                <a:solidFill>
                  <a:srgbClr val="FFFF00"/>
                </a:solidFill>
              </a:rPr>
              <a:t>who</a:t>
            </a:r>
            <a:r>
              <a:rPr lang="en-US" dirty="0"/>
              <a:t> are in need of basic life necessities.  </a:t>
            </a:r>
          </a:p>
          <a:p>
            <a:pPr lvl="1">
              <a:spcAft>
                <a:spcPts val="600"/>
              </a:spcAft>
            </a:pPr>
            <a:r>
              <a:rPr lang="en-US" dirty="0"/>
              <a:t>And those </a:t>
            </a:r>
            <a:r>
              <a:rPr lang="en-US" dirty="0">
                <a:solidFill>
                  <a:srgbClr val="FFFF00"/>
                </a:solidFill>
              </a:rPr>
              <a:t>who</a:t>
            </a:r>
            <a:r>
              <a:rPr lang="en-US" dirty="0"/>
              <a:t> are there tend to have a great</a:t>
            </a:r>
          </a:p>
          <a:p>
            <a:pPr lvl="1"/>
            <a:r>
              <a:rPr lang="en-US" dirty="0"/>
              <a:t>I am drawn to a leader </a:t>
            </a:r>
            <a:r>
              <a:rPr lang="en-US" dirty="0">
                <a:solidFill>
                  <a:srgbClr val="FFFF00"/>
                </a:solidFill>
              </a:rPr>
              <a:t>who</a:t>
            </a:r>
            <a:r>
              <a:rPr lang="en-US" dirty="0"/>
              <a:t> starts conversations</a:t>
            </a:r>
          </a:p>
          <a:p>
            <a:pPr lvl="1"/>
            <a:endParaRPr lang="en-US" dirty="0"/>
          </a:p>
          <a:p>
            <a:pPr marL="585788" lvl="1" indent="0">
              <a:buNone/>
            </a:pPr>
            <a:r>
              <a:rPr lang="en-US" b="1" dirty="0"/>
              <a:t>Use “that” for objects and “who” for people</a:t>
            </a:r>
          </a:p>
          <a:p>
            <a:pPr lvl="1"/>
            <a:endParaRPr lang="en-US" dirty="0"/>
          </a:p>
        </p:txBody>
      </p:sp>
    </p:spTree>
    <p:extLst>
      <p:ext uri="{BB962C8B-B14F-4D97-AF65-F5344CB8AC3E}">
        <p14:creationId xmlns:p14="http://schemas.microsoft.com/office/powerpoint/2010/main" val="20662093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Concerns</a:t>
            </a:r>
          </a:p>
        </p:txBody>
      </p:sp>
      <p:sp>
        <p:nvSpPr>
          <p:cNvPr id="3" name="Content Placeholder 2"/>
          <p:cNvSpPr>
            <a:spLocks noGrp="1"/>
          </p:cNvSpPr>
          <p:nvPr>
            <p:ph idx="1"/>
          </p:nvPr>
        </p:nvSpPr>
        <p:spPr/>
        <p:txBody>
          <a:bodyPr/>
          <a:lstStyle/>
          <a:p>
            <a:pPr marL="136525" indent="0">
              <a:buNone/>
            </a:pPr>
            <a:r>
              <a:rPr lang="en-US" dirty="0"/>
              <a:t>Dangling prepositions/modifiers</a:t>
            </a:r>
          </a:p>
          <a:p>
            <a:r>
              <a:rPr lang="en-US" dirty="0"/>
              <a:t>“It is important to keep challenging myself and finding new areas of ‘discomfort’ to stretch myself through”</a:t>
            </a:r>
          </a:p>
          <a:p>
            <a:r>
              <a:rPr lang="en-US" dirty="0"/>
              <a:t>“After reading the original study, the article remains unconvincing.”</a:t>
            </a:r>
          </a:p>
          <a:p>
            <a:r>
              <a:rPr lang="en-US" dirty="0"/>
              <a:t>“After reading the great new research, the professor’s lecture based on it is sure to be exciting.”</a:t>
            </a:r>
          </a:p>
        </p:txBody>
      </p:sp>
    </p:spTree>
    <p:extLst>
      <p:ext uri="{BB962C8B-B14F-4D97-AF65-F5344CB8AC3E}">
        <p14:creationId xmlns:p14="http://schemas.microsoft.com/office/powerpoint/2010/main" val="29571140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Concerns</a:t>
            </a:r>
          </a:p>
        </p:txBody>
      </p:sp>
      <p:sp>
        <p:nvSpPr>
          <p:cNvPr id="3" name="Content Placeholder 2"/>
          <p:cNvSpPr>
            <a:spLocks noGrp="1"/>
          </p:cNvSpPr>
          <p:nvPr>
            <p:ph idx="1"/>
          </p:nvPr>
        </p:nvSpPr>
        <p:spPr/>
        <p:txBody>
          <a:bodyPr/>
          <a:lstStyle/>
          <a:p>
            <a:pPr marL="136525" indent="0">
              <a:buNone/>
            </a:pPr>
            <a:endParaRPr lang="en-US" dirty="0"/>
          </a:p>
          <a:p>
            <a:pPr marL="136525" indent="0">
              <a:buNone/>
            </a:pPr>
            <a:r>
              <a:rPr lang="en-US" dirty="0"/>
              <a:t>Don’t abbreviate:</a:t>
            </a:r>
          </a:p>
          <a:p>
            <a:pPr>
              <a:spcAft>
                <a:spcPts val="1200"/>
              </a:spcAft>
              <a:buFont typeface="Arial" panose="020B0604020202020204" pitchFamily="34" charset="0"/>
              <a:buChar char="•"/>
            </a:pPr>
            <a:r>
              <a:rPr lang="en-US" dirty="0"/>
              <a:t>“</a:t>
            </a:r>
            <a:r>
              <a:rPr lang="en-US" dirty="0" err="1"/>
              <a:t>proj</a:t>
            </a:r>
            <a:r>
              <a:rPr lang="en-US" dirty="0"/>
              <a:t>”  for “project”</a:t>
            </a:r>
          </a:p>
          <a:p>
            <a:pPr>
              <a:spcAft>
                <a:spcPts val="1200"/>
              </a:spcAft>
              <a:buFont typeface="Arial" panose="020B0604020202020204" pitchFamily="34" charset="0"/>
              <a:buChar char="•"/>
            </a:pPr>
            <a:r>
              <a:rPr lang="en-US" dirty="0"/>
              <a:t>Avoid using contractions: won’t, don’t, wouldn’t</a:t>
            </a:r>
          </a:p>
          <a:p>
            <a:pPr>
              <a:buFont typeface="Arial" panose="020B0604020202020204" pitchFamily="34" charset="0"/>
              <a:buChar char="•"/>
            </a:pPr>
            <a:r>
              <a:rPr lang="en-US" dirty="0"/>
              <a:t>“Will not,” “do not,” “would not”—more formal</a:t>
            </a:r>
          </a:p>
        </p:txBody>
      </p:sp>
    </p:spTree>
    <p:extLst>
      <p:ext uri="{BB962C8B-B14F-4D97-AF65-F5344CB8AC3E}">
        <p14:creationId xmlns:p14="http://schemas.microsoft.com/office/powerpoint/2010/main" val="11297114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Concerns</a:t>
            </a:r>
          </a:p>
        </p:txBody>
      </p:sp>
      <p:sp>
        <p:nvSpPr>
          <p:cNvPr id="3" name="Content Placeholder 2"/>
          <p:cNvSpPr>
            <a:spLocks noGrp="1"/>
          </p:cNvSpPr>
          <p:nvPr>
            <p:ph idx="1"/>
          </p:nvPr>
        </p:nvSpPr>
        <p:spPr/>
        <p:txBody>
          <a:bodyPr/>
          <a:lstStyle/>
          <a:p>
            <a:pPr marL="136525" indent="0">
              <a:buNone/>
            </a:pPr>
            <a:endParaRPr lang="en-US" dirty="0"/>
          </a:p>
          <a:p>
            <a:pPr marL="136525" indent="0">
              <a:buNone/>
            </a:pPr>
            <a:r>
              <a:rPr lang="en-US" dirty="0"/>
              <a:t>Subject-verb agreement:</a:t>
            </a:r>
          </a:p>
          <a:p>
            <a:pPr marL="136525" indent="0">
              <a:buNone/>
            </a:pPr>
            <a:endParaRPr lang="en-US" dirty="0"/>
          </a:p>
          <a:p>
            <a:pPr>
              <a:buFont typeface="Arial" panose="020B0604020202020204" pitchFamily="34" charset="0"/>
              <a:buChar char="•"/>
            </a:pPr>
            <a:r>
              <a:rPr lang="en-US" dirty="0"/>
              <a:t>“little people who needs help”</a:t>
            </a:r>
          </a:p>
          <a:p>
            <a:pPr marL="136525" indent="0">
              <a:buNone/>
            </a:pPr>
            <a:endParaRPr lang="en-US" dirty="0"/>
          </a:p>
          <a:p>
            <a:pPr>
              <a:buFont typeface="Arial" panose="020B0604020202020204" pitchFamily="34" charset="0"/>
              <a:buChar char="•"/>
            </a:pPr>
            <a:r>
              <a:rPr lang="en-US" dirty="0"/>
              <a:t>“With a leader who establishes themselves”</a:t>
            </a:r>
          </a:p>
        </p:txBody>
      </p:sp>
    </p:spTree>
    <p:extLst>
      <p:ext uri="{BB962C8B-B14F-4D97-AF65-F5344CB8AC3E}">
        <p14:creationId xmlns:p14="http://schemas.microsoft.com/office/powerpoint/2010/main" val="16114923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Concerns</a:t>
            </a:r>
          </a:p>
        </p:txBody>
      </p:sp>
      <p:sp>
        <p:nvSpPr>
          <p:cNvPr id="3" name="Content Placeholder 2"/>
          <p:cNvSpPr>
            <a:spLocks noGrp="1"/>
          </p:cNvSpPr>
          <p:nvPr>
            <p:ph idx="1"/>
          </p:nvPr>
        </p:nvSpPr>
        <p:spPr/>
        <p:txBody>
          <a:bodyPr/>
          <a:lstStyle/>
          <a:p>
            <a:pPr marL="136525" indent="0">
              <a:buNone/>
            </a:pPr>
            <a:endParaRPr lang="en-US" dirty="0"/>
          </a:p>
          <a:p>
            <a:pPr>
              <a:buFont typeface="Courier New" panose="02070309020205020404" pitchFamily="49" charset="0"/>
              <a:buChar char="o"/>
            </a:pPr>
            <a:r>
              <a:rPr lang="en-US" dirty="0"/>
              <a:t>Spell out numbers that are ten or less; that is, less than 11.</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8248707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That’s it!</a:t>
            </a:r>
          </a:p>
        </p:txBody>
      </p:sp>
      <p:sp>
        <p:nvSpPr>
          <p:cNvPr id="3" name="Content Placeholder 2"/>
          <p:cNvSpPr>
            <a:spLocks noGrp="1"/>
          </p:cNvSpPr>
          <p:nvPr>
            <p:ph idx="1"/>
          </p:nvPr>
        </p:nvSpPr>
        <p:spPr/>
        <p:txBody>
          <a:bodyPr/>
          <a:lstStyle/>
          <a:p>
            <a:endParaRPr lang="en-US" dirty="0"/>
          </a:p>
          <a:p>
            <a:endParaRPr lang="en-US" dirty="0"/>
          </a:p>
          <a:p>
            <a:endParaRPr lang="en-US" dirty="0"/>
          </a:p>
          <a:p>
            <a:pPr marL="136525" indent="0" algn="ctr">
              <a:buNone/>
            </a:pPr>
            <a:r>
              <a:rPr lang="en-US" dirty="0"/>
              <a:t>Thanks for your attention!</a:t>
            </a:r>
          </a:p>
        </p:txBody>
      </p:sp>
    </p:spTree>
    <p:extLst>
      <p:ext uri="{BB962C8B-B14F-4D97-AF65-F5344CB8AC3E}">
        <p14:creationId xmlns:p14="http://schemas.microsoft.com/office/powerpoint/2010/main" val="3168481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a:t>Beginning—Why Do We Write?</a:t>
            </a:r>
          </a:p>
        </p:txBody>
      </p:sp>
      <p:sp>
        <p:nvSpPr>
          <p:cNvPr id="3" name="Content Placeholder 2"/>
          <p:cNvSpPr>
            <a:spLocks noGrp="1"/>
          </p:cNvSpPr>
          <p:nvPr>
            <p:ph idx="1"/>
          </p:nvPr>
        </p:nvSpPr>
        <p:spPr/>
        <p:txBody>
          <a:bodyPr/>
          <a:lstStyle/>
          <a:p>
            <a:pPr marL="0" indent="0" eaLnBrk="1" hangingPunct="1">
              <a:buNone/>
              <a:defRPr/>
            </a:pPr>
            <a:r>
              <a:rPr lang="en-US" sz="3200" b="1" dirty="0">
                <a:effectLst>
                  <a:outerShdw blurRad="38100" dist="38100" dir="2700000" algn="tl">
                    <a:srgbClr val="000000">
                      <a:alpha val="43137"/>
                    </a:srgbClr>
                  </a:outerShdw>
                </a:effectLst>
              </a:rPr>
              <a:t>List the reasons for writing:</a:t>
            </a:r>
          </a:p>
          <a:p>
            <a:pPr marL="514350" indent="-514350" eaLnBrk="1" hangingPunct="1">
              <a:buFont typeface="+mj-lt"/>
              <a:buAutoNum type="arabicParenR" startAt="3"/>
              <a:defRPr/>
            </a:pPr>
            <a:endParaRPr lang="en-US" sz="3200" b="1" dirty="0">
              <a:effectLst>
                <a:outerShdw blurRad="38100" dist="38100" dir="2700000" algn="tl">
                  <a:srgbClr val="000000">
                    <a:alpha val="43137"/>
                  </a:srgbClr>
                </a:outerShdw>
              </a:effectLst>
            </a:endParaRPr>
          </a:p>
          <a:p>
            <a:pPr marL="514350" indent="-514350" eaLnBrk="1" hangingPunct="1">
              <a:buFont typeface="+mj-lt"/>
              <a:buAutoNum type="arabicParenR" startAt="3"/>
              <a:defRPr/>
            </a:pPr>
            <a:r>
              <a:rPr lang="en-US" sz="3200" b="1" dirty="0">
                <a:effectLst>
                  <a:outerShdw blurRad="38100" dist="38100" dir="2700000" algn="tl">
                    <a:srgbClr val="000000">
                      <a:alpha val="43137"/>
                    </a:srgbClr>
                  </a:outerShdw>
                </a:effectLst>
              </a:rPr>
              <a:t>Writing helps us organize our thinking</a:t>
            </a:r>
          </a:p>
          <a:p>
            <a:pPr marL="835025" lvl="1" indent="-514350" eaLnBrk="1" hangingPunct="1">
              <a:buFont typeface="+mj-lt"/>
              <a:buAutoNum type="alphaLcParenR"/>
              <a:defRPr/>
            </a:pPr>
            <a:r>
              <a:rPr lang="en-US" b="1" dirty="0">
                <a:effectLst>
                  <a:outerShdw blurRad="38100" dist="38100" dir="2700000" algn="tl">
                    <a:srgbClr val="000000">
                      <a:alpha val="43137"/>
                    </a:srgbClr>
                  </a:outerShdw>
                </a:effectLst>
              </a:rPr>
              <a:t>“Pre-writing”—stream of consciousness writing</a:t>
            </a:r>
          </a:p>
          <a:p>
            <a:pPr marL="835025" lvl="1" indent="-514350" eaLnBrk="1" hangingPunct="1">
              <a:buFont typeface="+mj-lt"/>
              <a:buAutoNum type="alphaLcParenR"/>
              <a:defRPr/>
            </a:pPr>
            <a:r>
              <a:rPr lang="en-US" b="1" dirty="0">
                <a:effectLst>
                  <a:outerShdw blurRad="38100" dist="38100" dir="2700000" algn="tl">
                    <a:srgbClr val="000000">
                      <a:alpha val="43137"/>
                    </a:srgbClr>
                  </a:outerShdw>
                </a:effectLst>
              </a:rPr>
              <a:t>Mind maps, charts, flow diagrams</a:t>
            </a:r>
          </a:p>
          <a:p>
            <a:pPr marL="514350" indent="-514350" eaLnBrk="1" hangingPunct="1">
              <a:buFont typeface="+mj-lt"/>
              <a:buAutoNum type="arabicParenR" startAt="3"/>
              <a:defRPr/>
            </a:pPr>
            <a:r>
              <a:rPr lang="en-US" sz="3200" b="1" dirty="0">
                <a:effectLst>
                  <a:outerShdw blurRad="38100" dist="38100" dir="2700000" algn="tl">
                    <a:srgbClr val="000000">
                      <a:alpha val="43137"/>
                    </a:srgbClr>
                  </a:outerShdw>
                </a:effectLst>
              </a:rPr>
              <a:t>Writing as a “technology of the self”</a:t>
            </a:r>
          </a:p>
          <a:p>
            <a:pPr marL="835025" lvl="1" indent="-514350" eaLnBrk="1" hangingPunct="1">
              <a:buFont typeface="+mj-lt"/>
              <a:buAutoNum type="alphaLcParenR"/>
              <a:defRPr/>
            </a:pPr>
            <a:r>
              <a:rPr lang="en-US" b="1" dirty="0">
                <a:effectLst>
                  <a:outerShdw blurRad="38100" dist="38100" dir="2700000" algn="tl">
                    <a:srgbClr val="000000">
                      <a:alpha val="43137"/>
                    </a:srgbClr>
                  </a:outerShdw>
                </a:effectLst>
              </a:rPr>
              <a:t>A means of learning more about ourselves</a:t>
            </a:r>
          </a:p>
          <a:p>
            <a:pPr marL="835025" lvl="1" indent="-514350" eaLnBrk="1" hangingPunct="1">
              <a:buFont typeface="+mj-lt"/>
              <a:buAutoNum type="alphaLcParenR"/>
              <a:defRPr/>
            </a:pPr>
            <a:r>
              <a:rPr lang="en-US" b="1" dirty="0">
                <a:effectLst>
                  <a:outerShdw blurRad="38100" dist="38100" dir="2700000" algn="tl">
                    <a:srgbClr val="000000">
                      <a:alpha val="43137"/>
                    </a:srgbClr>
                  </a:outerShdw>
                </a:effectLst>
              </a:rPr>
              <a:t>A form of reflective practice that is essential for you as an educator</a:t>
            </a:r>
          </a:p>
          <a:p>
            <a:pPr marL="514350" indent="-514350" eaLnBrk="1" hangingPunct="1">
              <a:defRPr/>
            </a:pPr>
            <a:endParaRPr lang="en-US" sz="3200" dirty="0"/>
          </a:p>
          <a:p>
            <a:pPr eaLnBrk="1" hangingPunct="1">
              <a:defRPr/>
            </a:pPr>
            <a:endParaRPr lang="en-US" dirty="0"/>
          </a:p>
        </p:txBody>
      </p:sp>
    </p:spTree>
    <p:extLst>
      <p:ext uri="{BB962C8B-B14F-4D97-AF65-F5344CB8AC3E}">
        <p14:creationId xmlns:p14="http://schemas.microsoft.com/office/powerpoint/2010/main" val="635578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a:t>Beginning—Why Do We Write?</a:t>
            </a:r>
          </a:p>
        </p:txBody>
      </p:sp>
      <p:sp>
        <p:nvSpPr>
          <p:cNvPr id="3" name="Content Placeholder 2"/>
          <p:cNvSpPr>
            <a:spLocks noGrp="1"/>
          </p:cNvSpPr>
          <p:nvPr>
            <p:ph idx="1"/>
          </p:nvPr>
        </p:nvSpPr>
        <p:spPr>
          <a:xfrm>
            <a:off x="3581399" y="2133600"/>
            <a:ext cx="5536475" cy="3276600"/>
          </a:xfrm>
        </p:spPr>
        <p:txBody>
          <a:bodyPr/>
          <a:lstStyle/>
          <a:p>
            <a:pPr marL="0" indent="0" algn="ctr" eaLnBrk="1" hangingPunct="1">
              <a:buNone/>
              <a:defRPr/>
            </a:pPr>
            <a:r>
              <a:rPr lang="en-US" dirty="0"/>
              <a:t>Michel Foucault coined the phrase “technologies of the self.” </a:t>
            </a:r>
          </a:p>
          <a:p>
            <a:pPr marL="0" indent="0" algn="ctr" eaLnBrk="1" hangingPunct="1">
              <a:buNone/>
              <a:defRPr/>
            </a:pPr>
            <a:endParaRPr lang="en-US" dirty="0"/>
          </a:p>
          <a:p>
            <a:pPr marL="0" indent="0" algn="ctr" eaLnBrk="1" hangingPunct="1">
              <a:buNone/>
              <a:defRPr/>
            </a:pPr>
            <a:r>
              <a:rPr lang="en-US" dirty="0"/>
              <a:t>Writing can serve as a </a:t>
            </a:r>
          </a:p>
          <a:p>
            <a:pPr marL="0" indent="0" algn="ctr" eaLnBrk="1" hangingPunct="1">
              <a:buNone/>
              <a:defRPr/>
            </a:pPr>
            <a:r>
              <a:rPr lang="en-US" dirty="0"/>
              <a:t>technology of the self</a:t>
            </a:r>
          </a:p>
          <a:p>
            <a:pPr marL="0" indent="0" algn="ctr" eaLnBrk="1" hangingPunct="1">
              <a:buNone/>
              <a:defRPr/>
            </a:pPr>
            <a:endParaRPr lang="en-US" dirty="0"/>
          </a:p>
          <a:p>
            <a:pPr marL="0" indent="0" algn="ctr" eaLnBrk="1" hangingPunct="1">
              <a:buNone/>
              <a:defRPr/>
            </a:pPr>
            <a:endParaRPr lang="en-US" dirty="0"/>
          </a:p>
          <a:p>
            <a:pPr marL="0" indent="0" algn="ctr" eaLnBrk="1" hangingPunct="1">
              <a:buNone/>
              <a:defRPr/>
            </a:pPr>
            <a:endParaRPr lang="en-US" dirty="0"/>
          </a:p>
          <a:p>
            <a:pPr marL="0" indent="0" eaLnBrk="1" hangingPunct="1">
              <a:buNone/>
              <a:defRPr/>
            </a:pPr>
            <a:endParaRPr lang="en-US" dirty="0"/>
          </a:p>
        </p:txBody>
      </p:sp>
      <p:pic>
        <p:nvPicPr>
          <p:cNvPr id="4" name="Picture 3"/>
          <p:cNvPicPr>
            <a:picLocks noChangeAspect="1"/>
          </p:cNvPicPr>
          <p:nvPr/>
        </p:nvPicPr>
        <p:blipFill>
          <a:blip r:embed="rId3"/>
          <a:stretch>
            <a:fillRect/>
          </a:stretch>
        </p:blipFill>
        <p:spPr>
          <a:xfrm>
            <a:off x="48767" y="1295400"/>
            <a:ext cx="3532632" cy="4343400"/>
          </a:xfrm>
          <a:prstGeom prst="rect">
            <a:avLst/>
          </a:prstGeom>
        </p:spPr>
      </p:pic>
    </p:spTree>
    <p:extLst>
      <p:ext uri="{BB962C8B-B14F-4D97-AF65-F5344CB8AC3E}">
        <p14:creationId xmlns:p14="http://schemas.microsoft.com/office/powerpoint/2010/main" val="1910187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1822</TotalTime>
  <Words>3634</Words>
  <Application>Microsoft Macintosh PowerPoint</Application>
  <PresentationFormat>On-screen Show (4:3)</PresentationFormat>
  <Paragraphs>455</Paragraphs>
  <Slides>78</Slides>
  <Notes>61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78</vt:i4>
      </vt:variant>
    </vt:vector>
  </HeadingPairs>
  <TitlesOfParts>
    <vt:vector size="87" baseType="lpstr">
      <vt:lpstr>Arial</vt:lpstr>
      <vt:lpstr>Calibri</vt:lpstr>
      <vt:lpstr>Constantia</vt:lpstr>
      <vt:lpstr>Courier New</vt:lpstr>
      <vt:lpstr>Times New Roman</vt:lpstr>
      <vt:lpstr>Wingdings</vt:lpstr>
      <vt:lpstr>Wingdings 2</vt:lpstr>
      <vt:lpstr>Wingdings 3</vt:lpstr>
      <vt:lpstr>Apex</vt:lpstr>
      <vt:lpstr>Writing Skills WorKshop</vt:lpstr>
      <vt:lpstr>Beginning—Assessing Your Needs</vt:lpstr>
      <vt:lpstr>Beginning—Feelings about Writing</vt:lpstr>
      <vt:lpstr>Beginning—Feelings about Writing</vt:lpstr>
      <vt:lpstr>Beginning—Feelings about Writing</vt:lpstr>
      <vt:lpstr>Beginning—Feelings about Writing</vt:lpstr>
      <vt:lpstr>Beginning—Why Do We Write?</vt:lpstr>
      <vt:lpstr>Beginning—Why Do We Write?</vt:lpstr>
      <vt:lpstr>Beginning—Why Do We Write?</vt:lpstr>
      <vt:lpstr>Beginning—Feelings about Writing</vt:lpstr>
      <vt:lpstr>Beginning—Feelings about Writing</vt:lpstr>
      <vt:lpstr>Beginning—Feelings about Writing</vt:lpstr>
      <vt:lpstr>Beginning—Finding a Topic</vt:lpstr>
      <vt:lpstr>Beginning—Finding a Topic</vt:lpstr>
      <vt:lpstr>Beginning—Finding a Topic</vt:lpstr>
      <vt:lpstr>Beginning—Finding a Topic</vt:lpstr>
      <vt:lpstr>Beginning—Finding a Topic</vt:lpstr>
      <vt:lpstr>Beginning—Finding a Topic</vt:lpstr>
      <vt:lpstr>Beginning—Finding a Topic</vt:lpstr>
      <vt:lpstr>Beginning—Finding a Topic</vt:lpstr>
      <vt:lpstr>Know your Audience</vt:lpstr>
      <vt:lpstr>Create an Outline</vt:lpstr>
      <vt:lpstr>Create an Outline</vt:lpstr>
      <vt:lpstr>Create an Outline</vt:lpstr>
      <vt:lpstr>PowerPoint Presentation</vt:lpstr>
      <vt:lpstr>Templates to Get You Started!</vt:lpstr>
      <vt:lpstr>The Project or Thesis Itself</vt:lpstr>
      <vt:lpstr>The Title</vt:lpstr>
      <vt:lpstr>The Introduction</vt:lpstr>
      <vt:lpstr>The Introduction</vt:lpstr>
      <vt:lpstr>The Introduction</vt:lpstr>
      <vt:lpstr>The Introduction</vt:lpstr>
      <vt:lpstr>The Introduction</vt:lpstr>
      <vt:lpstr>The Introduction</vt:lpstr>
      <vt:lpstr>The Introduction</vt:lpstr>
      <vt:lpstr>The Introduction</vt:lpstr>
      <vt:lpstr>The Introduction</vt:lpstr>
      <vt:lpstr>The Introduction</vt:lpstr>
      <vt:lpstr>The Introduction</vt:lpstr>
      <vt:lpstr>The Introduction</vt:lpstr>
      <vt:lpstr>The Introduction</vt:lpstr>
      <vt:lpstr>The Main Body of the Essay</vt:lpstr>
      <vt:lpstr>The Main Body of the Essay</vt:lpstr>
      <vt:lpstr>The Main Body of the Essay</vt:lpstr>
      <vt:lpstr>The Main Body of the Essay</vt:lpstr>
      <vt:lpstr>The Main Body of the Essay</vt:lpstr>
      <vt:lpstr>The Main Body of the Essay</vt:lpstr>
      <vt:lpstr>The Main Body of the Essay</vt:lpstr>
      <vt:lpstr>The Main Body of the Essay</vt:lpstr>
      <vt:lpstr>The Main Body of the Essay</vt:lpstr>
      <vt:lpstr>The Conclusion</vt:lpstr>
      <vt:lpstr>The Conclusion</vt:lpstr>
      <vt:lpstr>The Conclusion</vt:lpstr>
      <vt:lpstr>The Conclusion</vt:lpstr>
      <vt:lpstr>CityU Resources</vt:lpstr>
      <vt:lpstr>CityU Resources</vt:lpstr>
      <vt:lpstr>PowerPoint Presentation</vt:lpstr>
      <vt:lpstr>PowerPoint Presentation</vt:lpstr>
      <vt:lpstr>PowerPoint Presentation</vt:lpstr>
      <vt:lpstr>PowerPoint Presentation</vt:lpstr>
      <vt:lpstr>PowerPoint Presentation</vt:lpstr>
      <vt:lpstr>APA Concerns</vt:lpstr>
      <vt:lpstr>Plagiarism</vt:lpstr>
      <vt:lpstr>Plagiarism</vt:lpstr>
      <vt:lpstr>Plagiarism</vt:lpstr>
      <vt:lpstr>Plagiarism</vt:lpstr>
      <vt:lpstr>Why is plagiarism considered to be such a serious offence? </vt:lpstr>
      <vt:lpstr>Plagiarism</vt:lpstr>
      <vt:lpstr>Plagiarism</vt:lpstr>
      <vt:lpstr>A plagiarized version: </vt:lpstr>
      <vt:lpstr>What are the consequences of plagiarism? </vt:lpstr>
      <vt:lpstr>Common Concerns</vt:lpstr>
      <vt:lpstr>Common Concerns</vt:lpstr>
      <vt:lpstr>Common Concerns</vt:lpstr>
      <vt:lpstr>Common Concerns</vt:lpstr>
      <vt:lpstr>Common Concerns</vt:lpstr>
      <vt:lpstr>Common Concerns</vt:lpstr>
      <vt:lpstr>That’s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Organizing an Essay</dc:title>
  <dc:creator>Charles</dc:creator>
  <cp:lastModifiedBy>Charles Farquhar Scott</cp:lastModifiedBy>
  <cp:revision>82</cp:revision>
  <dcterms:created xsi:type="dcterms:W3CDTF">2008-07-14T05:31:15Z</dcterms:created>
  <dcterms:modified xsi:type="dcterms:W3CDTF">2019-01-15T19:46:31Z</dcterms:modified>
</cp:coreProperties>
</file>